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536" r:id="rId2"/>
    <p:sldId id="256" r:id="rId3"/>
    <p:sldId id="345" r:id="rId4"/>
    <p:sldId id="307"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7" r:id="rId20"/>
    <p:sldId id="322" r:id="rId21"/>
    <p:sldId id="323" r:id="rId22"/>
    <p:sldId id="351" r:id="rId23"/>
    <p:sldId id="324" r:id="rId24"/>
    <p:sldId id="325" r:id="rId25"/>
    <p:sldId id="326" r:id="rId26"/>
    <p:sldId id="328" r:id="rId27"/>
    <p:sldId id="329" r:id="rId28"/>
    <p:sldId id="331" r:id="rId29"/>
    <p:sldId id="332" r:id="rId30"/>
    <p:sldId id="333" r:id="rId31"/>
    <p:sldId id="334" r:id="rId32"/>
    <p:sldId id="335" r:id="rId33"/>
    <p:sldId id="336" r:id="rId34"/>
    <p:sldId id="337" r:id="rId35"/>
    <p:sldId id="338" r:id="rId36"/>
    <p:sldId id="339" r:id="rId37"/>
    <p:sldId id="537" r:id="rId38"/>
    <p:sldId id="538" r:id="rId39"/>
    <p:sldId id="539" r:id="rId40"/>
    <p:sldId id="540" r:id="rId41"/>
    <p:sldId id="541" r:id="rId42"/>
    <p:sldId id="346" r:id="rId43"/>
    <p:sldId id="347" r:id="rId44"/>
    <p:sldId id="348" r:id="rId45"/>
    <p:sldId id="349" r:id="rId46"/>
    <p:sldId id="350" r:id="rId47"/>
    <p:sldId id="264" r:id="rId48"/>
    <p:sldId id="353" r:id="rId49"/>
    <p:sldId id="352" r:id="rId50"/>
    <p:sldId id="354" r:id="rId51"/>
    <p:sldId id="355" r:id="rId52"/>
    <p:sldId id="356" r:id="rId53"/>
    <p:sldId id="357" r:id="rId54"/>
    <p:sldId id="358" r:id="rId55"/>
    <p:sldId id="359" r:id="rId56"/>
    <p:sldId id="360" r:id="rId57"/>
    <p:sldId id="361" r:id="rId58"/>
    <p:sldId id="365" r:id="rId59"/>
    <p:sldId id="362" r:id="rId60"/>
    <p:sldId id="363" r:id="rId61"/>
    <p:sldId id="364" r:id="rId62"/>
    <p:sldId id="367" r:id="rId63"/>
    <p:sldId id="366" r:id="rId64"/>
    <p:sldId id="368" r:id="rId65"/>
    <p:sldId id="369" r:id="rId66"/>
    <p:sldId id="370" r:id="rId67"/>
    <p:sldId id="371" r:id="rId68"/>
    <p:sldId id="372" r:id="rId69"/>
    <p:sldId id="373" r:id="rId70"/>
    <p:sldId id="374" r:id="rId71"/>
    <p:sldId id="375" r:id="rId72"/>
    <p:sldId id="376" r:id="rId73"/>
    <p:sldId id="377" r:id="rId74"/>
    <p:sldId id="378" r:id="rId75"/>
    <p:sldId id="379" r:id="rId76"/>
    <p:sldId id="380" r:id="rId77"/>
    <p:sldId id="381" r:id="rId78"/>
    <p:sldId id="382" r:id="rId79"/>
    <p:sldId id="383" r:id="rId80"/>
    <p:sldId id="384" r:id="rId81"/>
    <p:sldId id="385" r:id="rId82"/>
    <p:sldId id="269" r:id="rId83"/>
    <p:sldId id="270" r:id="rId84"/>
    <p:sldId id="386" r:id="rId85"/>
    <p:sldId id="387" r:id="rId86"/>
    <p:sldId id="388" r:id="rId87"/>
    <p:sldId id="389" r:id="rId88"/>
    <p:sldId id="390" r:id="rId89"/>
    <p:sldId id="391" r:id="rId90"/>
    <p:sldId id="392" r:id="rId91"/>
    <p:sldId id="401" r:id="rId92"/>
    <p:sldId id="402" r:id="rId93"/>
    <p:sldId id="257" r:id="rId94"/>
    <p:sldId id="393" r:id="rId95"/>
    <p:sldId id="394" r:id="rId96"/>
    <p:sldId id="395" r:id="rId97"/>
    <p:sldId id="396" r:id="rId98"/>
    <p:sldId id="400" r:id="rId99"/>
    <p:sldId id="397" r:id="rId100"/>
    <p:sldId id="398" r:id="rId101"/>
    <p:sldId id="399" r:id="rId10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560"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a1048554\Desktop\&#12381;&#12398;&#20182;\QC&#26908;&#23450;\X_bar_R.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tLang="ja-JP"/>
              <a:t>Xbar</a:t>
            </a:r>
            <a:r>
              <a:rPr lang="ja-JP" altLang="en-US"/>
              <a:t>管理図</a:t>
            </a:r>
          </a:p>
        </c:rich>
      </c:tx>
      <c:layout>
        <c:manualLayout>
          <c:xMode val="edge"/>
          <c:yMode val="edge"/>
          <c:x val="0.375"/>
          <c:y val="2.314814814814814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ja-JP"/>
        </a:p>
      </c:txPr>
    </c:title>
    <c:autoTitleDeleted val="0"/>
    <c:plotArea>
      <c:layout>
        <c:manualLayout>
          <c:layoutTarget val="inner"/>
          <c:xMode val="edge"/>
          <c:yMode val="edge"/>
          <c:x val="6.6580927384076991E-2"/>
          <c:y val="0.13162037037037036"/>
          <c:w val="0.90286351706036749"/>
          <c:h val="0.65507691746864971"/>
        </c:manualLayout>
      </c:layout>
      <c:lineChart>
        <c:grouping val="standard"/>
        <c:varyColors val="0"/>
        <c:ser>
          <c:idx val="0"/>
          <c:order val="0"/>
          <c:tx>
            <c:v>平均値</c:v>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Sheet1!$B$19:$B$26</c:f>
              <c:numCache>
                <c:formatCode>General</c:formatCode>
                <c:ptCount val="8"/>
                <c:pt idx="0">
                  <c:v>34.5</c:v>
                </c:pt>
                <c:pt idx="1">
                  <c:v>36</c:v>
                </c:pt>
                <c:pt idx="2">
                  <c:v>33</c:v>
                </c:pt>
                <c:pt idx="3">
                  <c:v>39.5</c:v>
                </c:pt>
                <c:pt idx="4">
                  <c:v>35.5</c:v>
                </c:pt>
                <c:pt idx="5">
                  <c:v>38.5</c:v>
                </c:pt>
                <c:pt idx="6">
                  <c:v>32.5</c:v>
                </c:pt>
                <c:pt idx="7">
                  <c:v>39.5</c:v>
                </c:pt>
              </c:numCache>
            </c:numRef>
          </c:val>
          <c:smooth val="0"/>
          <c:extLst>
            <c:ext xmlns:c16="http://schemas.microsoft.com/office/drawing/2014/chart" uri="{C3380CC4-5D6E-409C-BE32-E72D297353CC}">
              <c16:uniqueId val="{00000000-859C-4099-B736-3F003287E792}"/>
            </c:ext>
          </c:extLst>
        </c:ser>
        <c:ser>
          <c:idx val="1"/>
          <c:order val="1"/>
          <c:tx>
            <c:strRef>
              <c:f>Sheet1!$C$18</c:f>
              <c:strCache>
                <c:ptCount val="1"/>
                <c:pt idx="0">
                  <c:v>UCL</c:v>
                </c:pt>
              </c:strCache>
            </c:strRef>
          </c:tx>
          <c:spPr>
            <a:ln w="28575" cap="rnd">
              <a:solidFill>
                <a:schemeClr val="accent2"/>
              </a:solidFill>
              <a:round/>
            </a:ln>
            <a:effectLst/>
          </c:spPr>
          <c:marker>
            <c:symbol val="none"/>
          </c:marker>
          <c:val>
            <c:numRef>
              <c:f>Sheet1!$C$19:$C$26</c:f>
              <c:numCache>
                <c:formatCode>0.0</c:formatCode>
                <c:ptCount val="8"/>
                <c:pt idx="0">
                  <c:v>41.957000000000001</c:v>
                </c:pt>
                <c:pt idx="1">
                  <c:v>41.957000000000001</c:v>
                </c:pt>
                <c:pt idx="2">
                  <c:v>41.957000000000001</c:v>
                </c:pt>
                <c:pt idx="3">
                  <c:v>41.957000000000001</c:v>
                </c:pt>
                <c:pt idx="4">
                  <c:v>41.957000000000001</c:v>
                </c:pt>
                <c:pt idx="5">
                  <c:v>41.957000000000001</c:v>
                </c:pt>
                <c:pt idx="6">
                  <c:v>41.957000000000001</c:v>
                </c:pt>
                <c:pt idx="7">
                  <c:v>41.957000000000001</c:v>
                </c:pt>
              </c:numCache>
            </c:numRef>
          </c:val>
          <c:smooth val="0"/>
          <c:extLst>
            <c:ext xmlns:c16="http://schemas.microsoft.com/office/drawing/2014/chart" uri="{C3380CC4-5D6E-409C-BE32-E72D297353CC}">
              <c16:uniqueId val="{00000001-859C-4099-B736-3F003287E792}"/>
            </c:ext>
          </c:extLst>
        </c:ser>
        <c:ser>
          <c:idx val="2"/>
          <c:order val="2"/>
          <c:tx>
            <c:v>CL</c:v>
          </c:tx>
          <c:spPr>
            <a:ln w="28575" cap="rnd">
              <a:solidFill>
                <a:schemeClr val="accent3"/>
              </a:solidFill>
              <a:round/>
            </a:ln>
            <a:effectLst/>
          </c:spPr>
          <c:marker>
            <c:symbol val="none"/>
          </c:marker>
          <c:val>
            <c:numRef>
              <c:f>Sheet1!$D$19:$D$26</c:f>
              <c:numCache>
                <c:formatCode>0.0</c:formatCode>
                <c:ptCount val="8"/>
                <c:pt idx="0">
                  <c:v>36.200000000000003</c:v>
                </c:pt>
                <c:pt idx="1">
                  <c:v>36.200000000000003</c:v>
                </c:pt>
                <c:pt idx="2">
                  <c:v>36.200000000000003</c:v>
                </c:pt>
                <c:pt idx="3">
                  <c:v>36.200000000000003</c:v>
                </c:pt>
                <c:pt idx="4">
                  <c:v>36.200000000000003</c:v>
                </c:pt>
                <c:pt idx="5">
                  <c:v>36.200000000000003</c:v>
                </c:pt>
                <c:pt idx="6">
                  <c:v>36.200000000000003</c:v>
                </c:pt>
                <c:pt idx="7">
                  <c:v>36.200000000000003</c:v>
                </c:pt>
              </c:numCache>
            </c:numRef>
          </c:val>
          <c:smooth val="0"/>
          <c:extLst>
            <c:ext xmlns:c16="http://schemas.microsoft.com/office/drawing/2014/chart" uri="{C3380CC4-5D6E-409C-BE32-E72D297353CC}">
              <c16:uniqueId val="{00000002-859C-4099-B736-3F003287E792}"/>
            </c:ext>
          </c:extLst>
        </c:ser>
        <c:ser>
          <c:idx val="3"/>
          <c:order val="3"/>
          <c:tx>
            <c:strRef>
              <c:f>Sheet1!$E$18</c:f>
              <c:strCache>
                <c:ptCount val="1"/>
                <c:pt idx="0">
                  <c:v>LCL</c:v>
                </c:pt>
              </c:strCache>
            </c:strRef>
          </c:tx>
          <c:spPr>
            <a:ln w="28575" cap="flat">
              <a:solidFill>
                <a:schemeClr val="accent4"/>
              </a:solidFill>
              <a:round/>
            </a:ln>
            <a:effectLst/>
          </c:spPr>
          <c:marker>
            <c:symbol val="none"/>
          </c:marker>
          <c:val>
            <c:numRef>
              <c:f>Sheet1!$E$19:$E$26</c:f>
              <c:numCache>
                <c:formatCode>0.0</c:formatCode>
                <c:ptCount val="8"/>
                <c:pt idx="0">
                  <c:v>30.292999999999999</c:v>
                </c:pt>
                <c:pt idx="1">
                  <c:v>30.292999999999999</c:v>
                </c:pt>
                <c:pt idx="2">
                  <c:v>30.292999999999999</c:v>
                </c:pt>
                <c:pt idx="3">
                  <c:v>30.292999999999999</c:v>
                </c:pt>
                <c:pt idx="4">
                  <c:v>30.292999999999999</c:v>
                </c:pt>
                <c:pt idx="5">
                  <c:v>30.292999999999999</c:v>
                </c:pt>
                <c:pt idx="6">
                  <c:v>30.292999999999999</c:v>
                </c:pt>
                <c:pt idx="7">
                  <c:v>30.292999999999999</c:v>
                </c:pt>
              </c:numCache>
            </c:numRef>
          </c:val>
          <c:smooth val="0"/>
          <c:extLst>
            <c:ext xmlns:c16="http://schemas.microsoft.com/office/drawing/2014/chart" uri="{C3380CC4-5D6E-409C-BE32-E72D297353CC}">
              <c16:uniqueId val="{00000003-859C-4099-B736-3F003287E792}"/>
            </c:ext>
          </c:extLst>
        </c:ser>
        <c:dLbls>
          <c:showLegendKey val="0"/>
          <c:showVal val="0"/>
          <c:showCatName val="0"/>
          <c:showSerName val="0"/>
          <c:showPercent val="0"/>
          <c:showBubbleSize val="0"/>
        </c:dLbls>
        <c:marker val="1"/>
        <c:smooth val="0"/>
        <c:axId val="650994856"/>
        <c:axId val="650990176"/>
      </c:lineChart>
      <c:catAx>
        <c:axId val="65099485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0990176"/>
        <c:crosses val="autoZero"/>
        <c:auto val="1"/>
        <c:lblAlgn val="ctr"/>
        <c:lblOffset val="100"/>
        <c:noMultiLvlLbl val="0"/>
      </c:catAx>
      <c:valAx>
        <c:axId val="650990176"/>
        <c:scaling>
          <c:orientation val="minMax"/>
          <c:min val="2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509948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2547F-C9F9-41C2-AF8D-1C2593C61DDB}" type="doc">
      <dgm:prSet loTypeId="urn:microsoft.com/office/officeart/2005/8/layout/radial3" loCatId="relationship" qsTypeId="urn:microsoft.com/office/officeart/2005/8/quickstyle/simple1" qsCatId="simple" csTypeId="urn:microsoft.com/office/officeart/2005/8/colors/colorful4" csCatId="colorful" phldr="1"/>
      <dgm:spPr/>
      <dgm:t>
        <a:bodyPr/>
        <a:lstStyle/>
        <a:p>
          <a:endParaRPr kumimoji="1" lang="ja-JP" altLang="en-US"/>
        </a:p>
      </dgm:t>
    </dgm:pt>
    <dgm:pt modelId="{B5FEE1D5-0922-4650-A335-BB7B8D7F470A}">
      <dgm:prSet phldrT="[テキスト]" custT="1"/>
      <dgm:spPr/>
      <dgm:t>
        <a:bodyPr/>
        <a:lstStyle/>
        <a:p>
          <a:r>
            <a:rPr kumimoji="1" lang="ja-JP" altLang="en-US" sz="2000" b="1" dirty="0"/>
            <a:t>品質要素</a:t>
          </a:r>
        </a:p>
      </dgm:t>
    </dgm:pt>
    <dgm:pt modelId="{83B638DD-EB2F-496F-9505-8B177786BF7D}" type="parTrans" cxnId="{DED55BEF-5C52-4C3C-B5EE-10C6B7240FB5}">
      <dgm:prSet/>
      <dgm:spPr/>
      <dgm:t>
        <a:bodyPr/>
        <a:lstStyle/>
        <a:p>
          <a:endParaRPr kumimoji="1" lang="ja-JP" altLang="en-US" b="1"/>
        </a:p>
      </dgm:t>
    </dgm:pt>
    <dgm:pt modelId="{122EDE2C-0722-4DC3-B0D5-A9685541DF2F}" type="sibTrans" cxnId="{DED55BEF-5C52-4C3C-B5EE-10C6B7240FB5}">
      <dgm:prSet/>
      <dgm:spPr/>
      <dgm:t>
        <a:bodyPr/>
        <a:lstStyle/>
        <a:p>
          <a:endParaRPr kumimoji="1" lang="ja-JP" altLang="en-US" b="1"/>
        </a:p>
      </dgm:t>
    </dgm:pt>
    <dgm:pt modelId="{11C7816F-4D9E-4F77-BC9C-15AD235F8CCD}">
      <dgm:prSet phldrT="[テキスト]"/>
      <dgm:spPr/>
      <dgm:t>
        <a:bodyPr/>
        <a:lstStyle/>
        <a:p>
          <a:r>
            <a:rPr kumimoji="1" lang="ja-JP" altLang="en-US" b="1" dirty="0"/>
            <a:t>機能性</a:t>
          </a:r>
        </a:p>
      </dgm:t>
    </dgm:pt>
    <dgm:pt modelId="{A2C15570-EA61-4421-8A1C-F35CCEC183BE}" type="parTrans" cxnId="{27B18D04-A06B-4EDD-A38F-6DF76AC9492E}">
      <dgm:prSet/>
      <dgm:spPr/>
      <dgm:t>
        <a:bodyPr/>
        <a:lstStyle/>
        <a:p>
          <a:endParaRPr kumimoji="1" lang="ja-JP" altLang="en-US" b="1"/>
        </a:p>
      </dgm:t>
    </dgm:pt>
    <dgm:pt modelId="{00F11EF3-22C8-4595-9538-B37260DD23DF}" type="sibTrans" cxnId="{27B18D04-A06B-4EDD-A38F-6DF76AC9492E}">
      <dgm:prSet/>
      <dgm:spPr/>
      <dgm:t>
        <a:bodyPr/>
        <a:lstStyle/>
        <a:p>
          <a:endParaRPr kumimoji="1" lang="ja-JP" altLang="en-US" b="1"/>
        </a:p>
      </dgm:t>
    </dgm:pt>
    <dgm:pt modelId="{2F6D135E-E9F4-4D58-B74B-28A28AEA2BDD}">
      <dgm:prSet phldrT="[テキスト]"/>
      <dgm:spPr/>
      <dgm:t>
        <a:bodyPr/>
        <a:lstStyle/>
        <a:p>
          <a:r>
            <a:rPr kumimoji="1" lang="ja-JP" altLang="en-US" b="1" dirty="0"/>
            <a:t>信頼性</a:t>
          </a:r>
        </a:p>
      </dgm:t>
    </dgm:pt>
    <dgm:pt modelId="{F5F70EBE-CE3A-4E65-9368-B8ADE3A030BA}" type="parTrans" cxnId="{832F055E-CB4D-4321-B963-8789B983B672}">
      <dgm:prSet/>
      <dgm:spPr/>
      <dgm:t>
        <a:bodyPr/>
        <a:lstStyle/>
        <a:p>
          <a:endParaRPr kumimoji="1" lang="ja-JP" altLang="en-US" b="1"/>
        </a:p>
      </dgm:t>
    </dgm:pt>
    <dgm:pt modelId="{4F3B9029-37C8-4623-9E57-8EA463CE8FE6}" type="sibTrans" cxnId="{832F055E-CB4D-4321-B963-8789B983B672}">
      <dgm:prSet/>
      <dgm:spPr/>
      <dgm:t>
        <a:bodyPr/>
        <a:lstStyle/>
        <a:p>
          <a:endParaRPr kumimoji="1" lang="ja-JP" altLang="en-US" b="1"/>
        </a:p>
      </dgm:t>
    </dgm:pt>
    <dgm:pt modelId="{E0E1EAC3-F8BD-43D8-AF6D-7C85E3553E89}">
      <dgm:prSet phldrT="[テキスト]"/>
      <dgm:spPr/>
      <dgm:t>
        <a:bodyPr/>
        <a:lstStyle/>
        <a:p>
          <a:r>
            <a:rPr kumimoji="1" lang="ja-JP" altLang="en-US" b="1" dirty="0"/>
            <a:t>意匠性</a:t>
          </a:r>
        </a:p>
      </dgm:t>
    </dgm:pt>
    <dgm:pt modelId="{81519DBC-7464-4552-80CC-6C76542E51DB}" type="parTrans" cxnId="{8DB73E36-48B5-40F4-AC25-903AA1D7B7FF}">
      <dgm:prSet/>
      <dgm:spPr/>
      <dgm:t>
        <a:bodyPr/>
        <a:lstStyle/>
        <a:p>
          <a:endParaRPr kumimoji="1" lang="ja-JP" altLang="en-US" b="1"/>
        </a:p>
      </dgm:t>
    </dgm:pt>
    <dgm:pt modelId="{ADD841BC-DFA1-4D2A-9152-379ECAE00638}" type="sibTrans" cxnId="{8DB73E36-48B5-40F4-AC25-903AA1D7B7FF}">
      <dgm:prSet/>
      <dgm:spPr/>
      <dgm:t>
        <a:bodyPr/>
        <a:lstStyle/>
        <a:p>
          <a:endParaRPr kumimoji="1" lang="ja-JP" altLang="en-US" b="1"/>
        </a:p>
      </dgm:t>
    </dgm:pt>
    <dgm:pt modelId="{53464A68-48AA-4DFA-BD40-1BF84E6288C0}">
      <dgm:prSet phldrT="[テキスト]"/>
      <dgm:spPr/>
      <dgm:t>
        <a:bodyPr/>
        <a:lstStyle/>
        <a:p>
          <a:r>
            <a:rPr kumimoji="1" lang="ja-JP" altLang="en-US" b="1" dirty="0"/>
            <a:t>互換性</a:t>
          </a:r>
        </a:p>
      </dgm:t>
    </dgm:pt>
    <dgm:pt modelId="{FAFC7CC5-4AB5-40C7-99F3-CA2948CFB7AC}" type="parTrans" cxnId="{1C76AB72-C020-46AC-805E-E481566126CF}">
      <dgm:prSet/>
      <dgm:spPr/>
      <dgm:t>
        <a:bodyPr/>
        <a:lstStyle/>
        <a:p>
          <a:endParaRPr kumimoji="1" lang="ja-JP" altLang="en-US" b="1"/>
        </a:p>
      </dgm:t>
    </dgm:pt>
    <dgm:pt modelId="{2C0064D8-8A40-429F-94B3-2CC0808BDB0A}" type="sibTrans" cxnId="{1C76AB72-C020-46AC-805E-E481566126CF}">
      <dgm:prSet/>
      <dgm:spPr/>
      <dgm:t>
        <a:bodyPr/>
        <a:lstStyle/>
        <a:p>
          <a:endParaRPr kumimoji="1" lang="ja-JP" altLang="en-US" b="1"/>
        </a:p>
      </dgm:t>
    </dgm:pt>
    <dgm:pt modelId="{FE31A6DC-EF33-46A3-A399-0A5CB39AE8EF}">
      <dgm:prSet phldrT="[テキスト]"/>
      <dgm:spPr/>
      <dgm:t>
        <a:bodyPr/>
        <a:lstStyle/>
        <a:p>
          <a:r>
            <a:rPr kumimoji="1" lang="ja-JP" altLang="en-US" b="1" dirty="0"/>
            <a:t>経済性</a:t>
          </a:r>
        </a:p>
      </dgm:t>
    </dgm:pt>
    <dgm:pt modelId="{E34DC036-CE96-454B-8DFC-275731B1FF82}" type="parTrans" cxnId="{ABB3D883-557A-4994-98B9-4D72FBCE7368}">
      <dgm:prSet/>
      <dgm:spPr/>
      <dgm:t>
        <a:bodyPr/>
        <a:lstStyle/>
        <a:p>
          <a:endParaRPr kumimoji="1" lang="ja-JP" altLang="en-US" b="1"/>
        </a:p>
      </dgm:t>
    </dgm:pt>
    <dgm:pt modelId="{5D101F1A-0A93-40F5-B27B-057B50D610A2}" type="sibTrans" cxnId="{ABB3D883-557A-4994-98B9-4D72FBCE7368}">
      <dgm:prSet/>
      <dgm:spPr/>
      <dgm:t>
        <a:bodyPr/>
        <a:lstStyle/>
        <a:p>
          <a:endParaRPr kumimoji="1" lang="ja-JP" altLang="en-US" b="1"/>
        </a:p>
      </dgm:t>
    </dgm:pt>
    <dgm:pt modelId="{69C7E36D-9823-4CEE-9D90-63CB42594043}">
      <dgm:prSet phldrT="[テキスト]"/>
      <dgm:spPr/>
      <dgm:t>
        <a:bodyPr/>
        <a:lstStyle/>
        <a:p>
          <a:r>
            <a:rPr kumimoji="1" lang="ja-JP" altLang="en-US" b="1" dirty="0"/>
            <a:t>入手可能性</a:t>
          </a:r>
        </a:p>
      </dgm:t>
    </dgm:pt>
    <dgm:pt modelId="{07CEC493-9F8C-41D8-A82D-1988B636BB83}" type="parTrans" cxnId="{A4B0119E-CD65-4388-B41D-ACC67531354B}">
      <dgm:prSet/>
      <dgm:spPr/>
      <dgm:t>
        <a:bodyPr/>
        <a:lstStyle/>
        <a:p>
          <a:endParaRPr kumimoji="1" lang="ja-JP" altLang="en-US" b="1"/>
        </a:p>
      </dgm:t>
    </dgm:pt>
    <dgm:pt modelId="{987247FE-EE9D-44FD-A02C-C52482BCFB9D}" type="sibTrans" cxnId="{A4B0119E-CD65-4388-B41D-ACC67531354B}">
      <dgm:prSet/>
      <dgm:spPr/>
      <dgm:t>
        <a:bodyPr/>
        <a:lstStyle/>
        <a:p>
          <a:endParaRPr kumimoji="1" lang="ja-JP" altLang="en-US" b="1"/>
        </a:p>
      </dgm:t>
    </dgm:pt>
    <dgm:pt modelId="{F0113672-06B0-4B33-910A-0F3DDABF1755}">
      <dgm:prSet phldrT="[テキスト]"/>
      <dgm:spPr/>
      <dgm:t>
        <a:bodyPr/>
        <a:lstStyle/>
        <a:p>
          <a:r>
            <a:rPr kumimoji="1" lang="ja-JP" altLang="en-US" b="1" dirty="0"/>
            <a:t>信頼性</a:t>
          </a:r>
        </a:p>
      </dgm:t>
    </dgm:pt>
    <dgm:pt modelId="{CA939DA4-7B88-4381-B6B0-90560A2F5547}" type="parTrans" cxnId="{93EE7822-3722-424C-91E9-EAECF721DE9D}">
      <dgm:prSet/>
      <dgm:spPr/>
      <dgm:t>
        <a:bodyPr/>
        <a:lstStyle/>
        <a:p>
          <a:endParaRPr kumimoji="1" lang="ja-JP" altLang="en-US" b="1"/>
        </a:p>
      </dgm:t>
    </dgm:pt>
    <dgm:pt modelId="{426E8789-19F9-4C08-970B-8CE274414AA8}" type="sibTrans" cxnId="{93EE7822-3722-424C-91E9-EAECF721DE9D}">
      <dgm:prSet/>
      <dgm:spPr/>
      <dgm:t>
        <a:bodyPr/>
        <a:lstStyle/>
        <a:p>
          <a:endParaRPr kumimoji="1" lang="ja-JP" altLang="en-US" b="1"/>
        </a:p>
      </dgm:t>
    </dgm:pt>
    <dgm:pt modelId="{15201D14-92F5-4376-8ED2-D9F20B5326E2}">
      <dgm:prSet phldrT="[テキスト]"/>
      <dgm:spPr/>
      <dgm:t>
        <a:bodyPr/>
        <a:lstStyle/>
        <a:p>
          <a:r>
            <a:rPr kumimoji="1" lang="ja-JP" altLang="en-US" b="1" dirty="0"/>
            <a:t>安全性</a:t>
          </a:r>
        </a:p>
      </dgm:t>
    </dgm:pt>
    <dgm:pt modelId="{5441FC41-C485-4977-BB79-53691D9E8C51}" type="parTrans" cxnId="{89FD4F12-20B4-4914-8CD5-29E6C2CD17F5}">
      <dgm:prSet/>
      <dgm:spPr/>
      <dgm:t>
        <a:bodyPr/>
        <a:lstStyle/>
        <a:p>
          <a:endParaRPr kumimoji="1" lang="ja-JP" altLang="en-US" b="1"/>
        </a:p>
      </dgm:t>
    </dgm:pt>
    <dgm:pt modelId="{BC9F325B-345B-4EC7-9147-2699B8B73CEB}" type="sibTrans" cxnId="{89FD4F12-20B4-4914-8CD5-29E6C2CD17F5}">
      <dgm:prSet/>
      <dgm:spPr/>
      <dgm:t>
        <a:bodyPr/>
        <a:lstStyle/>
        <a:p>
          <a:endParaRPr kumimoji="1" lang="ja-JP" altLang="en-US" b="1"/>
        </a:p>
      </dgm:t>
    </dgm:pt>
    <dgm:pt modelId="{9AA4A42B-98FA-44DA-8956-B40A378B9A27}" type="pres">
      <dgm:prSet presAssocID="{9502547F-C9F9-41C2-AF8D-1C2593C61DDB}" presName="composite" presStyleCnt="0">
        <dgm:presLayoutVars>
          <dgm:chMax val="1"/>
          <dgm:dir/>
          <dgm:resizeHandles val="exact"/>
        </dgm:presLayoutVars>
      </dgm:prSet>
      <dgm:spPr/>
    </dgm:pt>
    <dgm:pt modelId="{CE04F7DE-315B-4173-9D58-7C8300B54BB9}" type="pres">
      <dgm:prSet presAssocID="{9502547F-C9F9-41C2-AF8D-1C2593C61DDB}" presName="radial" presStyleCnt="0">
        <dgm:presLayoutVars>
          <dgm:animLvl val="ctr"/>
        </dgm:presLayoutVars>
      </dgm:prSet>
      <dgm:spPr/>
    </dgm:pt>
    <dgm:pt modelId="{752CB5A1-D53B-42B8-A16A-A2BEC30F2B1F}" type="pres">
      <dgm:prSet presAssocID="{B5FEE1D5-0922-4650-A335-BB7B8D7F470A}" presName="centerShape" presStyleLbl="vennNode1" presStyleIdx="0" presStyleCnt="9"/>
      <dgm:spPr/>
    </dgm:pt>
    <dgm:pt modelId="{BD177635-E45B-4159-8789-8F211D6A62AF}" type="pres">
      <dgm:prSet presAssocID="{11C7816F-4D9E-4F77-BC9C-15AD235F8CCD}" presName="node" presStyleLbl="vennNode1" presStyleIdx="1" presStyleCnt="9">
        <dgm:presLayoutVars>
          <dgm:bulletEnabled val="1"/>
        </dgm:presLayoutVars>
      </dgm:prSet>
      <dgm:spPr/>
    </dgm:pt>
    <dgm:pt modelId="{05C2F29D-2F0E-47D9-9529-3485EB7010BA}" type="pres">
      <dgm:prSet presAssocID="{2F6D135E-E9F4-4D58-B74B-28A28AEA2BDD}" presName="node" presStyleLbl="vennNode1" presStyleIdx="2" presStyleCnt="9">
        <dgm:presLayoutVars>
          <dgm:bulletEnabled val="1"/>
        </dgm:presLayoutVars>
      </dgm:prSet>
      <dgm:spPr/>
    </dgm:pt>
    <dgm:pt modelId="{044E6943-D679-47AF-8875-AF9A9B24C883}" type="pres">
      <dgm:prSet presAssocID="{E0E1EAC3-F8BD-43D8-AF6D-7C85E3553E89}" presName="node" presStyleLbl="vennNode1" presStyleIdx="3" presStyleCnt="9">
        <dgm:presLayoutVars>
          <dgm:bulletEnabled val="1"/>
        </dgm:presLayoutVars>
      </dgm:prSet>
      <dgm:spPr/>
    </dgm:pt>
    <dgm:pt modelId="{8ECF4CAD-3AB2-46B6-8475-90E2CBE4CB89}" type="pres">
      <dgm:prSet presAssocID="{53464A68-48AA-4DFA-BD40-1BF84E6288C0}" presName="node" presStyleLbl="vennNode1" presStyleIdx="4" presStyleCnt="9">
        <dgm:presLayoutVars>
          <dgm:bulletEnabled val="1"/>
        </dgm:presLayoutVars>
      </dgm:prSet>
      <dgm:spPr/>
    </dgm:pt>
    <dgm:pt modelId="{D8FEBB6E-52A8-4908-B1D9-759F68AD19B3}" type="pres">
      <dgm:prSet presAssocID="{FE31A6DC-EF33-46A3-A399-0A5CB39AE8EF}" presName="node" presStyleLbl="vennNode1" presStyleIdx="5" presStyleCnt="9">
        <dgm:presLayoutVars>
          <dgm:bulletEnabled val="1"/>
        </dgm:presLayoutVars>
      </dgm:prSet>
      <dgm:spPr/>
    </dgm:pt>
    <dgm:pt modelId="{F038D5F1-7F18-4886-9393-B0ABB4ACC304}" type="pres">
      <dgm:prSet presAssocID="{69C7E36D-9823-4CEE-9D90-63CB42594043}" presName="node" presStyleLbl="vennNode1" presStyleIdx="6" presStyleCnt="9">
        <dgm:presLayoutVars>
          <dgm:bulletEnabled val="1"/>
        </dgm:presLayoutVars>
      </dgm:prSet>
      <dgm:spPr/>
    </dgm:pt>
    <dgm:pt modelId="{654A0A80-A5A7-45AE-B6F0-E1B69360D9D8}" type="pres">
      <dgm:prSet presAssocID="{F0113672-06B0-4B33-910A-0F3DDABF1755}" presName="node" presStyleLbl="vennNode1" presStyleIdx="7" presStyleCnt="9">
        <dgm:presLayoutVars>
          <dgm:bulletEnabled val="1"/>
        </dgm:presLayoutVars>
      </dgm:prSet>
      <dgm:spPr/>
    </dgm:pt>
    <dgm:pt modelId="{704A8EE7-381E-4BCA-8701-5EE02767D055}" type="pres">
      <dgm:prSet presAssocID="{15201D14-92F5-4376-8ED2-D9F20B5326E2}" presName="node" presStyleLbl="vennNode1" presStyleIdx="8" presStyleCnt="9">
        <dgm:presLayoutVars>
          <dgm:bulletEnabled val="1"/>
        </dgm:presLayoutVars>
      </dgm:prSet>
      <dgm:spPr/>
    </dgm:pt>
  </dgm:ptLst>
  <dgm:cxnLst>
    <dgm:cxn modelId="{58F69903-2537-42E6-877E-A552D070129B}" type="presOf" srcId="{E0E1EAC3-F8BD-43D8-AF6D-7C85E3553E89}" destId="{044E6943-D679-47AF-8875-AF9A9B24C883}" srcOrd="0" destOrd="0" presId="urn:microsoft.com/office/officeart/2005/8/layout/radial3"/>
    <dgm:cxn modelId="{27B18D04-A06B-4EDD-A38F-6DF76AC9492E}" srcId="{B5FEE1D5-0922-4650-A335-BB7B8D7F470A}" destId="{11C7816F-4D9E-4F77-BC9C-15AD235F8CCD}" srcOrd="0" destOrd="0" parTransId="{A2C15570-EA61-4421-8A1C-F35CCEC183BE}" sibTransId="{00F11EF3-22C8-4595-9538-B37260DD23DF}"/>
    <dgm:cxn modelId="{89FD4F12-20B4-4914-8CD5-29E6C2CD17F5}" srcId="{B5FEE1D5-0922-4650-A335-BB7B8D7F470A}" destId="{15201D14-92F5-4376-8ED2-D9F20B5326E2}" srcOrd="7" destOrd="0" parTransId="{5441FC41-C485-4977-BB79-53691D9E8C51}" sibTransId="{BC9F325B-345B-4EC7-9147-2699B8B73CEB}"/>
    <dgm:cxn modelId="{2AD39112-648F-4718-83FE-6296305CB550}" type="presOf" srcId="{69C7E36D-9823-4CEE-9D90-63CB42594043}" destId="{F038D5F1-7F18-4886-9393-B0ABB4ACC304}" srcOrd="0" destOrd="0" presId="urn:microsoft.com/office/officeart/2005/8/layout/radial3"/>
    <dgm:cxn modelId="{4C578216-09AD-4AA3-9698-8D478E3CCDE9}" type="presOf" srcId="{15201D14-92F5-4376-8ED2-D9F20B5326E2}" destId="{704A8EE7-381E-4BCA-8701-5EE02767D055}" srcOrd="0" destOrd="0" presId="urn:microsoft.com/office/officeart/2005/8/layout/radial3"/>
    <dgm:cxn modelId="{93EE7822-3722-424C-91E9-EAECF721DE9D}" srcId="{B5FEE1D5-0922-4650-A335-BB7B8D7F470A}" destId="{F0113672-06B0-4B33-910A-0F3DDABF1755}" srcOrd="6" destOrd="0" parTransId="{CA939DA4-7B88-4381-B6B0-90560A2F5547}" sibTransId="{426E8789-19F9-4C08-970B-8CE274414AA8}"/>
    <dgm:cxn modelId="{8DB73E36-48B5-40F4-AC25-903AA1D7B7FF}" srcId="{B5FEE1D5-0922-4650-A335-BB7B8D7F470A}" destId="{E0E1EAC3-F8BD-43D8-AF6D-7C85E3553E89}" srcOrd="2" destOrd="0" parTransId="{81519DBC-7464-4552-80CC-6C76542E51DB}" sibTransId="{ADD841BC-DFA1-4D2A-9152-379ECAE00638}"/>
    <dgm:cxn modelId="{DF65523D-A15D-4A8D-8673-A75466A93BF9}" type="presOf" srcId="{11C7816F-4D9E-4F77-BC9C-15AD235F8CCD}" destId="{BD177635-E45B-4159-8789-8F211D6A62AF}" srcOrd="0" destOrd="0" presId="urn:microsoft.com/office/officeart/2005/8/layout/radial3"/>
    <dgm:cxn modelId="{3FB79D3D-D9BD-44A8-A5A8-E58C106863B5}" type="presOf" srcId="{F0113672-06B0-4B33-910A-0F3DDABF1755}" destId="{654A0A80-A5A7-45AE-B6F0-E1B69360D9D8}" srcOrd="0" destOrd="0" presId="urn:microsoft.com/office/officeart/2005/8/layout/radial3"/>
    <dgm:cxn modelId="{832F055E-CB4D-4321-B963-8789B983B672}" srcId="{B5FEE1D5-0922-4650-A335-BB7B8D7F470A}" destId="{2F6D135E-E9F4-4D58-B74B-28A28AEA2BDD}" srcOrd="1" destOrd="0" parTransId="{F5F70EBE-CE3A-4E65-9368-B8ADE3A030BA}" sibTransId="{4F3B9029-37C8-4623-9E57-8EA463CE8FE6}"/>
    <dgm:cxn modelId="{9FDF2C6F-05CD-4068-93DA-982F11D0A9E2}" type="presOf" srcId="{B5FEE1D5-0922-4650-A335-BB7B8D7F470A}" destId="{752CB5A1-D53B-42B8-A16A-A2BEC30F2B1F}" srcOrd="0" destOrd="0" presId="urn:microsoft.com/office/officeart/2005/8/layout/radial3"/>
    <dgm:cxn modelId="{8D474A71-8089-406B-9421-496FC3331764}" type="presOf" srcId="{2F6D135E-E9F4-4D58-B74B-28A28AEA2BDD}" destId="{05C2F29D-2F0E-47D9-9529-3485EB7010BA}" srcOrd="0" destOrd="0" presId="urn:microsoft.com/office/officeart/2005/8/layout/radial3"/>
    <dgm:cxn modelId="{1C76AB72-C020-46AC-805E-E481566126CF}" srcId="{B5FEE1D5-0922-4650-A335-BB7B8D7F470A}" destId="{53464A68-48AA-4DFA-BD40-1BF84E6288C0}" srcOrd="3" destOrd="0" parTransId="{FAFC7CC5-4AB5-40C7-99F3-CA2948CFB7AC}" sibTransId="{2C0064D8-8A40-429F-94B3-2CC0808BDB0A}"/>
    <dgm:cxn modelId="{ABB3D883-557A-4994-98B9-4D72FBCE7368}" srcId="{B5FEE1D5-0922-4650-A335-BB7B8D7F470A}" destId="{FE31A6DC-EF33-46A3-A399-0A5CB39AE8EF}" srcOrd="4" destOrd="0" parTransId="{E34DC036-CE96-454B-8DFC-275731B1FF82}" sibTransId="{5D101F1A-0A93-40F5-B27B-057B50D610A2}"/>
    <dgm:cxn modelId="{9DA92F98-991C-47ED-BEEB-644A416EA23F}" type="presOf" srcId="{9502547F-C9F9-41C2-AF8D-1C2593C61DDB}" destId="{9AA4A42B-98FA-44DA-8956-B40A378B9A27}" srcOrd="0" destOrd="0" presId="urn:microsoft.com/office/officeart/2005/8/layout/radial3"/>
    <dgm:cxn modelId="{A4B0119E-CD65-4388-B41D-ACC67531354B}" srcId="{B5FEE1D5-0922-4650-A335-BB7B8D7F470A}" destId="{69C7E36D-9823-4CEE-9D90-63CB42594043}" srcOrd="5" destOrd="0" parTransId="{07CEC493-9F8C-41D8-A82D-1988B636BB83}" sibTransId="{987247FE-EE9D-44FD-A02C-C52482BCFB9D}"/>
    <dgm:cxn modelId="{99CA8CDE-CA0A-4B15-ABCB-FA31AC9365F7}" type="presOf" srcId="{53464A68-48AA-4DFA-BD40-1BF84E6288C0}" destId="{8ECF4CAD-3AB2-46B6-8475-90E2CBE4CB89}" srcOrd="0" destOrd="0" presId="urn:microsoft.com/office/officeart/2005/8/layout/radial3"/>
    <dgm:cxn modelId="{DED55BEF-5C52-4C3C-B5EE-10C6B7240FB5}" srcId="{9502547F-C9F9-41C2-AF8D-1C2593C61DDB}" destId="{B5FEE1D5-0922-4650-A335-BB7B8D7F470A}" srcOrd="0" destOrd="0" parTransId="{83B638DD-EB2F-496F-9505-8B177786BF7D}" sibTransId="{122EDE2C-0722-4DC3-B0D5-A9685541DF2F}"/>
    <dgm:cxn modelId="{7BAFD3FA-2046-4447-8155-19EFA227B1EA}" type="presOf" srcId="{FE31A6DC-EF33-46A3-A399-0A5CB39AE8EF}" destId="{D8FEBB6E-52A8-4908-B1D9-759F68AD19B3}" srcOrd="0" destOrd="0" presId="urn:microsoft.com/office/officeart/2005/8/layout/radial3"/>
    <dgm:cxn modelId="{07E12CA5-0F8E-4C29-9411-5423001F045F}" type="presParOf" srcId="{9AA4A42B-98FA-44DA-8956-B40A378B9A27}" destId="{CE04F7DE-315B-4173-9D58-7C8300B54BB9}" srcOrd="0" destOrd="0" presId="urn:microsoft.com/office/officeart/2005/8/layout/radial3"/>
    <dgm:cxn modelId="{92B820DC-4600-49B2-AD26-62F4B7F11518}" type="presParOf" srcId="{CE04F7DE-315B-4173-9D58-7C8300B54BB9}" destId="{752CB5A1-D53B-42B8-A16A-A2BEC30F2B1F}" srcOrd="0" destOrd="0" presId="urn:microsoft.com/office/officeart/2005/8/layout/radial3"/>
    <dgm:cxn modelId="{91B0C9CF-093A-4AE1-9E2C-35BF1B34DAEB}" type="presParOf" srcId="{CE04F7DE-315B-4173-9D58-7C8300B54BB9}" destId="{BD177635-E45B-4159-8789-8F211D6A62AF}" srcOrd="1" destOrd="0" presId="urn:microsoft.com/office/officeart/2005/8/layout/radial3"/>
    <dgm:cxn modelId="{C692099A-A3B8-443E-ADA4-DC8CD3CD24E1}" type="presParOf" srcId="{CE04F7DE-315B-4173-9D58-7C8300B54BB9}" destId="{05C2F29D-2F0E-47D9-9529-3485EB7010BA}" srcOrd="2" destOrd="0" presId="urn:microsoft.com/office/officeart/2005/8/layout/radial3"/>
    <dgm:cxn modelId="{7A42EB4E-77D7-494B-9C5A-356E366CE222}" type="presParOf" srcId="{CE04F7DE-315B-4173-9D58-7C8300B54BB9}" destId="{044E6943-D679-47AF-8875-AF9A9B24C883}" srcOrd="3" destOrd="0" presId="urn:microsoft.com/office/officeart/2005/8/layout/radial3"/>
    <dgm:cxn modelId="{41D6EF75-E77A-4B28-8BA3-08C3ADBA19F7}" type="presParOf" srcId="{CE04F7DE-315B-4173-9D58-7C8300B54BB9}" destId="{8ECF4CAD-3AB2-46B6-8475-90E2CBE4CB89}" srcOrd="4" destOrd="0" presId="urn:microsoft.com/office/officeart/2005/8/layout/radial3"/>
    <dgm:cxn modelId="{3EC7250E-6D9E-4789-AAF9-6CDFB7FC7D79}" type="presParOf" srcId="{CE04F7DE-315B-4173-9D58-7C8300B54BB9}" destId="{D8FEBB6E-52A8-4908-B1D9-759F68AD19B3}" srcOrd="5" destOrd="0" presId="urn:microsoft.com/office/officeart/2005/8/layout/radial3"/>
    <dgm:cxn modelId="{193B62ED-2374-48AB-878E-37BC242515E5}" type="presParOf" srcId="{CE04F7DE-315B-4173-9D58-7C8300B54BB9}" destId="{F038D5F1-7F18-4886-9393-B0ABB4ACC304}" srcOrd="6" destOrd="0" presId="urn:microsoft.com/office/officeart/2005/8/layout/radial3"/>
    <dgm:cxn modelId="{09DC7A9C-FA6F-4394-8E6B-A59109C23967}" type="presParOf" srcId="{CE04F7DE-315B-4173-9D58-7C8300B54BB9}" destId="{654A0A80-A5A7-45AE-B6F0-E1B69360D9D8}" srcOrd="7" destOrd="0" presId="urn:microsoft.com/office/officeart/2005/8/layout/radial3"/>
    <dgm:cxn modelId="{7337491E-761E-414C-AC6F-E14081042A4B}" type="presParOf" srcId="{CE04F7DE-315B-4173-9D58-7C8300B54BB9}" destId="{704A8EE7-381E-4BCA-8701-5EE02767D055}" srcOrd="8"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A384DE-5CDD-498C-B4DF-10EE395E1728}" type="doc">
      <dgm:prSet loTypeId="urn:microsoft.com/office/officeart/2005/8/layout/cycle8" loCatId="cycle" qsTypeId="urn:microsoft.com/office/officeart/2005/8/quickstyle/3d3" qsCatId="3D" csTypeId="urn:microsoft.com/office/officeart/2005/8/colors/colorful5" csCatId="colorful" phldr="1"/>
      <dgm:spPr/>
    </dgm:pt>
    <dgm:pt modelId="{384B0E6B-A5BB-4628-8CAC-90266BB43638}">
      <dgm:prSet phldrT="[テキスト]"/>
      <dgm:spPr/>
      <dgm:t>
        <a:bodyPr/>
        <a:lstStyle/>
        <a:p>
          <a:r>
            <a:rPr kumimoji="1" lang="en-US" altLang="ja-JP" b="1" dirty="0"/>
            <a:t>Standard</a:t>
          </a:r>
          <a:endParaRPr kumimoji="1" lang="ja-JP" altLang="en-US" b="1" dirty="0"/>
        </a:p>
      </dgm:t>
    </dgm:pt>
    <dgm:pt modelId="{9B23B375-1CB3-40C2-A943-E8166DEE8668}" type="parTrans" cxnId="{F049841E-AE2A-4522-ABDD-E063E69963B1}">
      <dgm:prSet/>
      <dgm:spPr/>
      <dgm:t>
        <a:bodyPr/>
        <a:lstStyle/>
        <a:p>
          <a:endParaRPr kumimoji="1" lang="ja-JP" altLang="en-US" b="1"/>
        </a:p>
      </dgm:t>
    </dgm:pt>
    <dgm:pt modelId="{F3C38024-FEE6-4509-A005-185F41B1CE2E}" type="sibTrans" cxnId="{F049841E-AE2A-4522-ABDD-E063E69963B1}">
      <dgm:prSet/>
      <dgm:spPr/>
      <dgm:t>
        <a:bodyPr/>
        <a:lstStyle/>
        <a:p>
          <a:endParaRPr kumimoji="1" lang="ja-JP" altLang="en-US" b="1"/>
        </a:p>
      </dgm:t>
    </dgm:pt>
    <dgm:pt modelId="{490026F3-7551-4766-A427-117A12C5BB38}">
      <dgm:prSet phldrT="[テキスト]"/>
      <dgm:spPr/>
      <dgm:t>
        <a:bodyPr/>
        <a:lstStyle/>
        <a:p>
          <a:r>
            <a:rPr kumimoji="1" lang="en-US" altLang="ja-JP" b="1" dirty="0"/>
            <a:t>Do</a:t>
          </a:r>
          <a:endParaRPr kumimoji="1" lang="ja-JP" altLang="en-US" b="1" dirty="0"/>
        </a:p>
      </dgm:t>
    </dgm:pt>
    <dgm:pt modelId="{0B541B03-9749-4A4D-A1FF-218241CCD94F}" type="parTrans" cxnId="{82814F79-B50A-497F-BA0B-48967ACC5A78}">
      <dgm:prSet/>
      <dgm:spPr/>
      <dgm:t>
        <a:bodyPr/>
        <a:lstStyle/>
        <a:p>
          <a:endParaRPr kumimoji="1" lang="ja-JP" altLang="en-US" b="1"/>
        </a:p>
      </dgm:t>
    </dgm:pt>
    <dgm:pt modelId="{0469FB92-0382-4A4E-8355-53961983887F}" type="sibTrans" cxnId="{82814F79-B50A-497F-BA0B-48967ACC5A78}">
      <dgm:prSet/>
      <dgm:spPr/>
      <dgm:t>
        <a:bodyPr/>
        <a:lstStyle/>
        <a:p>
          <a:endParaRPr kumimoji="1" lang="ja-JP" altLang="en-US" b="1"/>
        </a:p>
      </dgm:t>
    </dgm:pt>
    <dgm:pt modelId="{8D689D0B-1C60-4004-A74B-71B23BB47F38}">
      <dgm:prSet phldrT="[テキスト]"/>
      <dgm:spPr/>
      <dgm:t>
        <a:bodyPr/>
        <a:lstStyle/>
        <a:p>
          <a:r>
            <a:rPr kumimoji="1" lang="en-US" altLang="ja-JP" b="1" dirty="0"/>
            <a:t>Check</a:t>
          </a:r>
          <a:endParaRPr kumimoji="1" lang="ja-JP" altLang="en-US" b="1" dirty="0"/>
        </a:p>
      </dgm:t>
    </dgm:pt>
    <dgm:pt modelId="{8DF3B1B6-9BD2-4CA0-A61D-BC42554B3E1B}" type="parTrans" cxnId="{D0E15509-0CBC-455A-8731-3377B703827E}">
      <dgm:prSet/>
      <dgm:spPr/>
      <dgm:t>
        <a:bodyPr/>
        <a:lstStyle/>
        <a:p>
          <a:endParaRPr kumimoji="1" lang="ja-JP" altLang="en-US" b="1"/>
        </a:p>
      </dgm:t>
    </dgm:pt>
    <dgm:pt modelId="{61CB5EC9-C90B-45BA-A028-D3C643B6CC06}" type="sibTrans" cxnId="{D0E15509-0CBC-455A-8731-3377B703827E}">
      <dgm:prSet/>
      <dgm:spPr/>
      <dgm:t>
        <a:bodyPr/>
        <a:lstStyle/>
        <a:p>
          <a:endParaRPr kumimoji="1" lang="ja-JP" altLang="en-US" b="1"/>
        </a:p>
      </dgm:t>
    </dgm:pt>
    <dgm:pt modelId="{47A7FA03-703B-4C80-A3F9-A823CB76BB5D}">
      <dgm:prSet phldrT="[テキスト]"/>
      <dgm:spPr/>
      <dgm:t>
        <a:bodyPr/>
        <a:lstStyle/>
        <a:p>
          <a:r>
            <a:rPr kumimoji="1" lang="en-US" altLang="ja-JP" b="1" dirty="0"/>
            <a:t>Act</a:t>
          </a:r>
          <a:endParaRPr kumimoji="1" lang="ja-JP" altLang="en-US" b="1" dirty="0"/>
        </a:p>
      </dgm:t>
    </dgm:pt>
    <dgm:pt modelId="{457A71D5-8629-4EAA-A9DF-C777D232484D}" type="parTrans" cxnId="{2B997CB5-B801-443D-A8F0-AC28C1A5E99B}">
      <dgm:prSet/>
      <dgm:spPr/>
      <dgm:t>
        <a:bodyPr/>
        <a:lstStyle/>
        <a:p>
          <a:endParaRPr kumimoji="1" lang="ja-JP" altLang="en-US" b="1"/>
        </a:p>
      </dgm:t>
    </dgm:pt>
    <dgm:pt modelId="{4282D386-2ADB-4FD7-8DFC-C655E9AE52C0}" type="sibTrans" cxnId="{2B997CB5-B801-443D-A8F0-AC28C1A5E99B}">
      <dgm:prSet/>
      <dgm:spPr/>
      <dgm:t>
        <a:bodyPr/>
        <a:lstStyle/>
        <a:p>
          <a:endParaRPr kumimoji="1" lang="ja-JP" altLang="en-US" b="1"/>
        </a:p>
      </dgm:t>
    </dgm:pt>
    <dgm:pt modelId="{2EA38113-F7B9-4D3E-A21A-31B20EB52CF7}" type="pres">
      <dgm:prSet presAssocID="{52A384DE-5CDD-498C-B4DF-10EE395E1728}" presName="compositeShape" presStyleCnt="0">
        <dgm:presLayoutVars>
          <dgm:chMax val="7"/>
          <dgm:dir/>
          <dgm:resizeHandles val="exact"/>
        </dgm:presLayoutVars>
      </dgm:prSet>
      <dgm:spPr/>
    </dgm:pt>
    <dgm:pt modelId="{C83A3371-BFFE-40C1-99FA-06F573FC5305}" type="pres">
      <dgm:prSet presAssocID="{52A384DE-5CDD-498C-B4DF-10EE395E1728}" presName="wedge1" presStyleLbl="node1" presStyleIdx="0" presStyleCnt="4"/>
      <dgm:spPr/>
    </dgm:pt>
    <dgm:pt modelId="{B9DCF5B5-D404-4E0D-A160-0686B66DF4D6}" type="pres">
      <dgm:prSet presAssocID="{52A384DE-5CDD-498C-B4DF-10EE395E1728}" presName="dummy1a" presStyleCnt="0"/>
      <dgm:spPr/>
    </dgm:pt>
    <dgm:pt modelId="{64BD96DD-FB3F-4A05-904C-7E43A221C4D1}" type="pres">
      <dgm:prSet presAssocID="{52A384DE-5CDD-498C-B4DF-10EE395E1728}" presName="dummy1b" presStyleCnt="0"/>
      <dgm:spPr/>
    </dgm:pt>
    <dgm:pt modelId="{0A695EFC-A93D-4D68-83E2-C9211E9F53E5}" type="pres">
      <dgm:prSet presAssocID="{52A384DE-5CDD-498C-B4DF-10EE395E1728}" presName="wedge1Tx" presStyleLbl="node1" presStyleIdx="0" presStyleCnt="4">
        <dgm:presLayoutVars>
          <dgm:chMax val="0"/>
          <dgm:chPref val="0"/>
          <dgm:bulletEnabled val="1"/>
        </dgm:presLayoutVars>
      </dgm:prSet>
      <dgm:spPr/>
    </dgm:pt>
    <dgm:pt modelId="{D91418D0-BE91-43F5-8C9D-3A9016CBBC4E}" type="pres">
      <dgm:prSet presAssocID="{52A384DE-5CDD-498C-B4DF-10EE395E1728}" presName="wedge2" presStyleLbl="node1" presStyleIdx="1" presStyleCnt="4"/>
      <dgm:spPr/>
    </dgm:pt>
    <dgm:pt modelId="{107C110F-CD3D-4E7D-9528-55D2B6981623}" type="pres">
      <dgm:prSet presAssocID="{52A384DE-5CDD-498C-B4DF-10EE395E1728}" presName="dummy2a" presStyleCnt="0"/>
      <dgm:spPr/>
    </dgm:pt>
    <dgm:pt modelId="{185124BF-088B-4B74-9995-D7AA17EDC48C}" type="pres">
      <dgm:prSet presAssocID="{52A384DE-5CDD-498C-B4DF-10EE395E1728}" presName="dummy2b" presStyleCnt="0"/>
      <dgm:spPr/>
    </dgm:pt>
    <dgm:pt modelId="{9DFAD5D3-5700-4A41-9D86-B45265F9B373}" type="pres">
      <dgm:prSet presAssocID="{52A384DE-5CDD-498C-B4DF-10EE395E1728}" presName="wedge2Tx" presStyleLbl="node1" presStyleIdx="1" presStyleCnt="4">
        <dgm:presLayoutVars>
          <dgm:chMax val="0"/>
          <dgm:chPref val="0"/>
          <dgm:bulletEnabled val="1"/>
        </dgm:presLayoutVars>
      </dgm:prSet>
      <dgm:spPr/>
    </dgm:pt>
    <dgm:pt modelId="{9AF1B967-D9D9-4854-A80F-1C3D61B7E159}" type="pres">
      <dgm:prSet presAssocID="{52A384DE-5CDD-498C-B4DF-10EE395E1728}" presName="wedge3" presStyleLbl="node1" presStyleIdx="2" presStyleCnt="4"/>
      <dgm:spPr/>
    </dgm:pt>
    <dgm:pt modelId="{C765B775-89CA-4A44-8859-AE4643C9FDED}" type="pres">
      <dgm:prSet presAssocID="{52A384DE-5CDD-498C-B4DF-10EE395E1728}" presName="dummy3a" presStyleCnt="0"/>
      <dgm:spPr/>
    </dgm:pt>
    <dgm:pt modelId="{1B8B37D9-98A5-434B-AB6A-C53A401EA1E3}" type="pres">
      <dgm:prSet presAssocID="{52A384DE-5CDD-498C-B4DF-10EE395E1728}" presName="dummy3b" presStyleCnt="0"/>
      <dgm:spPr/>
    </dgm:pt>
    <dgm:pt modelId="{E104E3AC-C31E-4F4E-9BDD-B8F95FC74591}" type="pres">
      <dgm:prSet presAssocID="{52A384DE-5CDD-498C-B4DF-10EE395E1728}" presName="wedge3Tx" presStyleLbl="node1" presStyleIdx="2" presStyleCnt="4">
        <dgm:presLayoutVars>
          <dgm:chMax val="0"/>
          <dgm:chPref val="0"/>
          <dgm:bulletEnabled val="1"/>
        </dgm:presLayoutVars>
      </dgm:prSet>
      <dgm:spPr/>
    </dgm:pt>
    <dgm:pt modelId="{82D39A0B-F7D4-4316-A0A1-48A31E79141C}" type="pres">
      <dgm:prSet presAssocID="{52A384DE-5CDD-498C-B4DF-10EE395E1728}" presName="wedge4" presStyleLbl="node1" presStyleIdx="3" presStyleCnt="4"/>
      <dgm:spPr/>
    </dgm:pt>
    <dgm:pt modelId="{A7A24B19-3869-46D8-8654-8B4D95D563E9}" type="pres">
      <dgm:prSet presAssocID="{52A384DE-5CDD-498C-B4DF-10EE395E1728}" presName="dummy4a" presStyleCnt="0"/>
      <dgm:spPr/>
    </dgm:pt>
    <dgm:pt modelId="{1DBBA3E7-7286-475F-B4F0-CA2C2969DA3C}" type="pres">
      <dgm:prSet presAssocID="{52A384DE-5CDD-498C-B4DF-10EE395E1728}" presName="dummy4b" presStyleCnt="0"/>
      <dgm:spPr/>
    </dgm:pt>
    <dgm:pt modelId="{D2CA744E-9448-4FB3-AA44-5631B1C0B106}" type="pres">
      <dgm:prSet presAssocID="{52A384DE-5CDD-498C-B4DF-10EE395E1728}" presName="wedge4Tx" presStyleLbl="node1" presStyleIdx="3" presStyleCnt="4">
        <dgm:presLayoutVars>
          <dgm:chMax val="0"/>
          <dgm:chPref val="0"/>
          <dgm:bulletEnabled val="1"/>
        </dgm:presLayoutVars>
      </dgm:prSet>
      <dgm:spPr/>
    </dgm:pt>
    <dgm:pt modelId="{0874246B-7BDB-49AF-83ED-E5E26844C65F}" type="pres">
      <dgm:prSet presAssocID="{F3C38024-FEE6-4509-A005-185F41B1CE2E}" presName="arrowWedge1" presStyleLbl="fgSibTrans2D1" presStyleIdx="0" presStyleCnt="4"/>
      <dgm:spPr/>
    </dgm:pt>
    <dgm:pt modelId="{0762A712-49CD-4FD6-9EC6-8D90E2D61034}" type="pres">
      <dgm:prSet presAssocID="{0469FB92-0382-4A4E-8355-53961983887F}" presName="arrowWedge2" presStyleLbl="fgSibTrans2D1" presStyleIdx="1" presStyleCnt="4"/>
      <dgm:spPr/>
    </dgm:pt>
    <dgm:pt modelId="{6AEFA271-FC44-4F86-ACFA-80F32B99A67B}" type="pres">
      <dgm:prSet presAssocID="{61CB5EC9-C90B-45BA-A028-D3C643B6CC06}" presName="arrowWedge3" presStyleLbl="fgSibTrans2D1" presStyleIdx="2" presStyleCnt="4"/>
      <dgm:spPr/>
    </dgm:pt>
    <dgm:pt modelId="{04D2F3D7-C0C4-424D-89D1-7637E9BB490E}" type="pres">
      <dgm:prSet presAssocID="{4282D386-2ADB-4FD7-8DFC-C655E9AE52C0}" presName="arrowWedge4" presStyleLbl="fgSibTrans2D1" presStyleIdx="3" presStyleCnt="4"/>
      <dgm:spPr/>
    </dgm:pt>
  </dgm:ptLst>
  <dgm:cxnLst>
    <dgm:cxn modelId="{D0E15509-0CBC-455A-8731-3377B703827E}" srcId="{52A384DE-5CDD-498C-B4DF-10EE395E1728}" destId="{8D689D0B-1C60-4004-A74B-71B23BB47F38}" srcOrd="2" destOrd="0" parTransId="{8DF3B1B6-9BD2-4CA0-A61D-BC42554B3E1B}" sibTransId="{61CB5EC9-C90B-45BA-A028-D3C643B6CC06}"/>
    <dgm:cxn modelId="{F049841E-AE2A-4522-ABDD-E063E69963B1}" srcId="{52A384DE-5CDD-498C-B4DF-10EE395E1728}" destId="{384B0E6B-A5BB-4628-8CAC-90266BB43638}" srcOrd="0" destOrd="0" parTransId="{9B23B375-1CB3-40C2-A943-E8166DEE8668}" sibTransId="{F3C38024-FEE6-4509-A005-185F41B1CE2E}"/>
    <dgm:cxn modelId="{84F82636-FD99-41C4-A98E-32F5C77D9CD4}" type="presOf" srcId="{47A7FA03-703B-4C80-A3F9-A823CB76BB5D}" destId="{D2CA744E-9448-4FB3-AA44-5631B1C0B106}" srcOrd="1" destOrd="0" presId="urn:microsoft.com/office/officeart/2005/8/layout/cycle8"/>
    <dgm:cxn modelId="{74D49E3D-F480-4D29-83E1-75C7249CEB70}" type="presOf" srcId="{52A384DE-5CDD-498C-B4DF-10EE395E1728}" destId="{2EA38113-F7B9-4D3E-A21A-31B20EB52CF7}" srcOrd="0" destOrd="0" presId="urn:microsoft.com/office/officeart/2005/8/layout/cycle8"/>
    <dgm:cxn modelId="{C5019A5E-2DCD-4087-B21A-89A7387EFA1C}" type="presOf" srcId="{490026F3-7551-4766-A427-117A12C5BB38}" destId="{9DFAD5D3-5700-4A41-9D86-B45265F9B373}" srcOrd="1" destOrd="0" presId="urn:microsoft.com/office/officeart/2005/8/layout/cycle8"/>
    <dgm:cxn modelId="{8DB7A74C-52DF-4F7A-A86F-5CBA15E71635}" type="presOf" srcId="{384B0E6B-A5BB-4628-8CAC-90266BB43638}" destId="{0A695EFC-A93D-4D68-83E2-C9211E9F53E5}" srcOrd="1" destOrd="0" presId="urn:microsoft.com/office/officeart/2005/8/layout/cycle8"/>
    <dgm:cxn modelId="{82814F79-B50A-497F-BA0B-48967ACC5A78}" srcId="{52A384DE-5CDD-498C-B4DF-10EE395E1728}" destId="{490026F3-7551-4766-A427-117A12C5BB38}" srcOrd="1" destOrd="0" parTransId="{0B541B03-9749-4A4D-A1FF-218241CCD94F}" sibTransId="{0469FB92-0382-4A4E-8355-53961983887F}"/>
    <dgm:cxn modelId="{9FBAAD5A-2C32-4E90-8AFC-64DBFF3F1696}" type="presOf" srcId="{384B0E6B-A5BB-4628-8CAC-90266BB43638}" destId="{C83A3371-BFFE-40C1-99FA-06F573FC5305}" srcOrd="0" destOrd="0" presId="urn:microsoft.com/office/officeart/2005/8/layout/cycle8"/>
    <dgm:cxn modelId="{AC1AF68A-3806-4FC4-8BED-72D97E1B6098}" type="presOf" srcId="{490026F3-7551-4766-A427-117A12C5BB38}" destId="{D91418D0-BE91-43F5-8C9D-3A9016CBBC4E}" srcOrd="0" destOrd="0" presId="urn:microsoft.com/office/officeart/2005/8/layout/cycle8"/>
    <dgm:cxn modelId="{D030EBAA-284F-4C3C-BCCE-5A176DA8CDDD}" type="presOf" srcId="{8D689D0B-1C60-4004-A74B-71B23BB47F38}" destId="{E104E3AC-C31E-4F4E-9BDD-B8F95FC74591}" srcOrd="1" destOrd="0" presId="urn:microsoft.com/office/officeart/2005/8/layout/cycle8"/>
    <dgm:cxn modelId="{2B997CB5-B801-443D-A8F0-AC28C1A5E99B}" srcId="{52A384DE-5CDD-498C-B4DF-10EE395E1728}" destId="{47A7FA03-703B-4C80-A3F9-A823CB76BB5D}" srcOrd="3" destOrd="0" parTransId="{457A71D5-8629-4EAA-A9DF-C777D232484D}" sibTransId="{4282D386-2ADB-4FD7-8DFC-C655E9AE52C0}"/>
    <dgm:cxn modelId="{211AF1E5-73E6-4F95-BD57-5EF095574607}" type="presOf" srcId="{8D689D0B-1C60-4004-A74B-71B23BB47F38}" destId="{9AF1B967-D9D9-4854-A80F-1C3D61B7E159}" srcOrd="0" destOrd="0" presId="urn:microsoft.com/office/officeart/2005/8/layout/cycle8"/>
    <dgm:cxn modelId="{288CB2FD-E5F3-46B4-8114-611F8B54F7BB}" type="presOf" srcId="{47A7FA03-703B-4C80-A3F9-A823CB76BB5D}" destId="{82D39A0B-F7D4-4316-A0A1-48A31E79141C}" srcOrd="0" destOrd="0" presId="urn:microsoft.com/office/officeart/2005/8/layout/cycle8"/>
    <dgm:cxn modelId="{D696BF7E-4542-4949-B9BC-5D8D522C6FBC}" type="presParOf" srcId="{2EA38113-F7B9-4D3E-A21A-31B20EB52CF7}" destId="{C83A3371-BFFE-40C1-99FA-06F573FC5305}" srcOrd="0" destOrd="0" presId="urn:microsoft.com/office/officeart/2005/8/layout/cycle8"/>
    <dgm:cxn modelId="{7F50E216-5D2F-4FB0-BC60-EABAB48B3642}" type="presParOf" srcId="{2EA38113-F7B9-4D3E-A21A-31B20EB52CF7}" destId="{B9DCF5B5-D404-4E0D-A160-0686B66DF4D6}" srcOrd="1" destOrd="0" presId="urn:microsoft.com/office/officeart/2005/8/layout/cycle8"/>
    <dgm:cxn modelId="{6567DC1C-AE53-4211-902C-F4825803F865}" type="presParOf" srcId="{2EA38113-F7B9-4D3E-A21A-31B20EB52CF7}" destId="{64BD96DD-FB3F-4A05-904C-7E43A221C4D1}" srcOrd="2" destOrd="0" presId="urn:microsoft.com/office/officeart/2005/8/layout/cycle8"/>
    <dgm:cxn modelId="{AA0F849D-6EC6-4F5E-95CE-00EA1801E033}" type="presParOf" srcId="{2EA38113-F7B9-4D3E-A21A-31B20EB52CF7}" destId="{0A695EFC-A93D-4D68-83E2-C9211E9F53E5}" srcOrd="3" destOrd="0" presId="urn:microsoft.com/office/officeart/2005/8/layout/cycle8"/>
    <dgm:cxn modelId="{A587DAB2-106D-4039-8EC6-DAB173E13084}" type="presParOf" srcId="{2EA38113-F7B9-4D3E-A21A-31B20EB52CF7}" destId="{D91418D0-BE91-43F5-8C9D-3A9016CBBC4E}" srcOrd="4" destOrd="0" presId="urn:microsoft.com/office/officeart/2005/8/layout/cycle8"/>
    <dgm:cxn modelId="{4679534A-5501-4B75-99AA-1838E9B19A83}" type="presParOf" srcId="{2EA38113-F7B9-4D3E-A21A-31B20EB52CF7}" destId="{107C110F-CD3D-4E7D-9528-55D2B6981623}" srcOrd="5" destOrd="0" presId="urn:microsoft.com/office/officeart/2005/8/layout/cycle8"/>
    <dgm:cxn modelId="{C937BD62-1CCE-433E-9BC6-7B8E8215EBDE}" type="presParOf" srcId="{2EA38113-F7B9-4D3E-A21A-31B20EB52CF7}" destId="{185124BF-088B-4B74-9995-D7AA17EDC48C}" srcOrd="6" destOrd="0" presId="urn:microsoft.com/office/officeart/2005/8/layout/cycle8"/>
    <dgm:cxn modelId="{F58F0818-F8B7-4313-932B-07121F54D682}" type="presParOf" srcId="{2EA38113-F7B9-4D3E-A21A-31B20EB52CF7}" destId="{9DFAD5D3-5700-4A41-9D86-B45265F9B373}" srcOrd="7" destOrd="0" presId="urn:microsoft.com/office/officeart/2005/8/layout/cycle8"/>
    <dgm:cxn modelId="{93780A4B-1F34-4B79-A112-912E52A05B49}" type="presParOf" srcId="{2EA38113-F7B9-4D3E-A21A-31B20EB52CF7}" destId="{9AF1B967-D9D9-4854-A80F-1C3D61B7E159}" srcOrd="8" destOrd="0" presId="urn:microsoft.com/office/officeart/2005/8/layout/cycle8"/>
    <dgm:cxn modelId="{A81AE5E4-CC4E-43A5-8B0A-61FDF57C3B97}" type="presParOf" srcId="{2EA38113-F7B9-4D3E-A21A-31B20EB52CF7}" destId="{C765B775-89CA-4A44-8859-AE4643C9FDED}" srcOrd="9" destOrd="0" presId="urn:microsoft.com/office/officeart/2005/8/layout/cycle8"/>
    <dgm:cxn modelId="{5A87D036-CA85-4C21-A964-4CFE0CBC9667}" type="presParOf" srcId="{2EA38113-F7B9-4D3E-A21A-31B20EB52CF7}" destId="{1B8B37D9-98A5-434B-AB6A-C53A401EA1E3}" srcOrd="10" destOrd="0" presId="urn:microsoft.com/office/officeart/2005/8/layout/cycle8"/>
    <dgm:cxn modelId="{D98B9C29-747B-4B5D-9DB9-30C89405ABBC}" type="presParOf" srcId="{2EA38113-F7B9-4D3E-A21A-31B20EB52CF7}" destId="{E104E3AC-C31E-4F4E-9BDD-B8F95FC74591}" srcOrd="11" destOrd="0" presId="urn:microsoft.com/office/officeart/2005/8/layout/cycle8"/>
    <dgm:cxn modelId="{EAFEDD37-AFFA-4225-A149-ABA4BB86315A}" type="presParOf" srcId="{2EA38113-F7B9-4D3E-A21A-31B20EB52CF7}" destId="{82D39A0B-F7D4-4316-A0A1-48A31E79141C}" srcOrd="12" destOrd="0" presId="urn:microsoft.com/office/officeart/2005/8/layout/cycle8"/>
    <dgm:cxn modelId="{2FB4371D-D42D-494C-B749-451684E424D9}" type="presParOf" srcId="{2EA38113-F7B9-4D3E-A21A-31B20EB52CF7}" destId="{A7A24B19-3869-46D8-8654-8B4D95D563E9}" srcOrd="13" destOrd="0" presId="urn:microsoft.com/office/officeart/2005/8/layout/cycle8"/>
    <dgm:cxn modelId="{6D1121AC-2D65-4FF5-9748-67893B4199FF}" type="presParOf" srcId="{2EA38113-F7B9-4D3E-A21A-31B20EB52CF7}" destId="{1DBBA3E7-7286-475F-B4F0-CA2C2969DA3C}" srcOrd="14" destOrd="0" presId="urn:microsoft.com/office/officeart/2005/8/layout/cycle8"/>
    <dgm:cxn modelId="{7E1397D2-D741-44F6-8E3B-B2338EBEA46E}" type="presParOf" srcId="{2EA38113-F7B9-4D3E-A21A-31B20EB52CF7}" destId="{D2CA744E-9448-4FB3-AA44-5631B1C0B106}" srcOrd="15" destOrd="0" presId="urn:microsoft.com/office/officeart/2005/8/layout/cycle8"/>
    <dgm:cxn modelId="{9400AC60-36B5-4B63-8CB8-85495FCF51D4}" type="presParOf" srcId="{2EA38113-F7B9-4D3E-A21A-31B20EB52CF7}" destId="{0874246B-7BDB-49AF-83ED-E5E26844C65F}" srcOrd="16" destOrd="0" presId="urn:microsoft.com/office/officeart/2005/8/layout/cycle8"/>
    <dgm:cxn modelId="{6B69A381-7E49-4FF6-8CB9-30D50292DF6B}" type="presParOf" srcId="{2EA38113-F7B9-4D3E-A21A-31B20EB52CF7}" destId="{0762A712-49CD-4FD6-9EC6-8D90E2D61034}" srcOrd="17" destOrd="0" presId="urn:microsoft.com/office/officeart/2005/8/layout/cycle8"/>
    <dgm:cxn modelId="{98D83714-F0F7-4E4D-8A82-BF780BCCA01C}" type="presParOf" srcId="{2EA38113-F7B9-4D3E-A21A-31B20EB52CF7}" destId="{6AEFA271-FC44-4F86-ACFA-80F32B99A67B}" srcOrd="18" destOrd="0" presId="urn:microsoft.com/office/officeart/2005/8/layout/cycle8"/>
    <dgm:cxn modelId="{605D5BF0-6E70-46C6-8978-526BAA4DDD2B}" type="presParOf" srcId="{2EA38113-F7B9-4D3E-A21A-31B20EB52CF7}" destId="{04D2F3D7-C0C4-424D-89D1-7637E9BB490E}"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FA8D0C4-AAC3-411F-B48D-362003109409}" type="doc">
      <dgm:prSet loTypeId="urn:microsoft.com/office/officeart/2005/8/layout/pyramid1" loCatId="pyramid" qsTypeId="urn:microsoft.com/office/officeart/2005/8/quickstyle/3d2" qsCatId="3D" csTypeId="urn:microsoft.com/office/officeart/2005/8/colors/colorful1" csCatId="colorful" phldr="1"/>
      <dgm:spPr/>
    </dgm:pt>
    <dgm:pt modelId="{75EF0183-97D3-416C-A666-9398DE34175C}">
      <dgm:prSet phldrT="[テキスト]"/>
      <dgm:spPr/>
      <dgm:t>
        <a:bodyPr/>
        <a:lstStyle/>
        <a:p>
          <a:r>
            <a:rPr kumimoji="1" lang="ja-JP" altLang="en-US" b="1" dirty="0">
              <a:solidFill>
                <a:srgbClr val="FF0000"/>
              </a:solidFill>
            </a:rPr>
            <a:t>国際規格</a:t>
          </a:r>
        </a:p>
      </dgm:t>
    </dgm:pt>
    <dgm:pt modelId="{8E3DE8A7-B09D-4147-8FEF-6FCDB4B40431}" type="parTrans" cxnId="{7F06F1FB-19D5-4951-B13D-8512A0A1D277}">
      <dgm:prSet/>
      <dgm:spPr/>
      <dgm:t>
        <a:bodyPr/>
        <a:lstStyle/>
        <a:p>
          <a:endParaRPr kumimoji="1" lang="ja-JP" altLang="en-US"/>
        </a:p>
      </dgm:t>
    </dgm:pt>
    <dgm:pt modelId="{0BE56A61-3765-4217-B9A2-803BB7617212}" type="sibTrans" cxnId="{7F06F1FB-19D5-4951-B13D-8512A0A1D277}">
      <dgm:prSet/>
      <dgm:spPr/>
      <dgm:t>
        <a:bodyPr/>
        <a:lstStyle/>
        <a:p>
          <a:endParaRPr kumimoji="1" lang="ja-JP" altLang="en-US"/>
        </a:p>
      </dgm:t>
    </dgm:pt>
    <dgm:pt modelId="{F4D03CE5-6A58-444B-A4B6-E3A302DE83CB}">
      <dgm:prSet phldrT="[テキスト]"/>
      <dgm:spPr/>
      <dgm:t>
        <a:bodyPr/>
        <a:lstStyle/>
        <a:p>
          <a:r>
            <a:rPr kumimoji="1" lang="ja-JP" altLang="en-US" dirty="0"/>
            <a:t>地域規格</a:t>
          </a:r>
        </a:p>
      </dgm:t>
    </dgm:pt>
    <dgm:pt modelId="{3CE86B0B-C45A-4A64-A4FB-B30FEB3E1395}" type="parTrans" cxnId="{A7674B79-F106-495C-A00F-146706EC507F}">
      <dgm:prSet/>
      <dgm:spPr/>
      <dgm:t>
        <a:bodyPr/>
        <a:lstStyle/>
        <a:p>
          <a:endParaRPr kumimoji="1" lang="ja-JP" altLang="en-US"/>
        </a:p>
      </dgm:t>
    </dgm:pt>
    <dgm:pt modelId="{1EC4C008-5D9D-4F62-BCD9-934F418A4C65}" type="sibTrans" cxnId="{A7674B79-F106-495C-A00F-146706EC507F}">
      <dgm:prSet/>
      <dgm:spPr/>
      <dgm:t>
        <a:bodyPr/>
        <a:lstStyle/>
        <a:p>
          <a:endParaRPr kumimoji="1" lang="ja-JP" altLang="en-US"/>
        </a:p>
      </dgm:t>
    </dgm:pt>
    <dgm:pt modelId="{3C016B97-E249-4C8B-A4F8-F321E042204B}">
      <dgm:prSet phldrT="[テキスト]"/>
      <dgm:spPr/>
      <dgm:t>
        <a:bodyPr/>
        <a:lstStyle/>
        <a:p>
          <a:r>
            <a:rPr kumimoji="1" lang="ja-JP" altLang="en-US" dirty="0"/>
            <a:t>国家規格</a:t>
          </a:r>
        </a:p>
      </dgm:t>
    </dgm:pt>
    <dgm:pt modelId="{13FA8B03-9712-4780-BF64-636D350E5F55}" type="parTrans" cxnId="{D4AF9415-E621-413A-8B36-6C06425D6101}">
      <dgm:prSet/>
      <dgm:spPr/>
      <dgm:t>
        <a:bodyPr/>
        <a:lstStyle/>
        <a:p>
          <a:endParaRPr kumimoji="1" lang="ja-JP" altLang="en-US"/>
        </a:p>
      </dgm:t>
    </dgm:pt>
    <dgm:pt modelId="{71C01E0C-D87E-4B31-B41B-0BFBE72DBB02}" type="sibTrans" cxnId="{D4AF9415-E621-413A-8B36-6C06425D6101}">
      <dgm:prSet/>
      <dgm:spPr/>
      <dgm:t>
        <a:bodyPr/>
        <a:lstStyle/>
        <a:p>
          <a:endParaRPr kumimoji="1" lang="ja-JP" altLang="en-US"/>
        </a:p>
      </dgm:t>
    </dgm:pt>
    <dgm:pt modelId="{C0C0B710-EBDE-4796-BFA2-55750E7A9052}">
      <dgm:prSet phldrT="[テキスト]"/>
      <dgm:spPr/>
      <dgm:t>
        <a:bodyPr/>
        <a:lstStyle/>
        <a:p>
          <a:r>
            <a:rPr kumimoji="1" lang="ja-JP" altLang="en-US" dirty="0"/>
            <a:t>団体規格</a:t>
          </a:r>
        </a:p>
      </dgm:t>
    </dgm:pt>
    <dgm:pt modelId="{656E73C7-B2D4-41BE-80A5-803D0295B9B6}" type="parTrans" cxnId="{A8C705B1-DBD2-4D10-9C29-B6DD076DA67C}">
      <dgm:prSet/>
      <dgm:spPr/>
      <dgm:t>
        <a:bodyPr/>
        <a:lstStyle/>
        <a:p>
          <a:endParaRPr kumimoji="1" lang="ja-JP" altLang="en-US"/>
        </a:p>
      </dgm:t>
    </dgm:pt>
    <dgm:pt modelId="{E2772ECB-CB76-43B5-A15C-59FED0DA8253}" type="sibTrans" cxnId="{A8C705B1-DBD2-4D10-9C29-B6DD076DA67C}">
      <dgm:prSet/>
      <dgm:spPr/>
      <dgm:t>
        <a:bodyPr/>
        <a:lstStyle/>
        <a:p>
          <a:endParaRPr kumimoji="1" lang="ja-JP" altLang="en-US"/>
        </a:p>
      </dgm:t>
    </dgm:pt>
    <dgm:pt modelId="{40862D49-8ACA-46FA-A44E-373C1E8C73DE}">
      <dgm:prSet phldrT="[テキスト]"/>
      <dgm:spPr/>
      <dgm:t>
        <a:bodyPr/>
        <a:lstStyle/>
        <a:p>
          <a:r>
            <a:rPr kumimoji="1" lang="ja-JP" altLang="en-US" dirty="0"/>
            <a:t>社内規格</a:t>
          </a:r>
        </a:p>
      </dgm:t>
    </dgm:pt>
    <dgm:pt modelId="{1E25F757-DE7E-42F7-9AD1-79423E5FD24B}" type="parTrans" cxnId="{A10B4023-F446-499A-AA7A-912CC142459D}">
      <dgm:prSet/>
      <dgm:spPr/>
      <dgm:t>
        <a:bodyPr/>
        <a:lstStyle/>
        <a:p>
          <a:endParaRPr kumimoji="1" lang="ja-JP" altLang="en-US"/>
        </a:p>
      </dgm:t>
    </dgm:pt>
    <dgm:pt modelId="{418AE195-0A01-444D-A83C-2E872D1EEBAE}" type="sibTrans" cxnId="{A10B4023-F446-499A-AA7A-912CC142459D}">
      <dgm:prSet/>
      <dgm:spPr/>
      <dgm:t>
        <a:bodyPr/>
        <a:lstStyle/>
        <a:p>
          <a:endParaRPr kumimoji="1" lang="ja-JP" altLang="en-US"/>
        </a:p>
      </dgm:t>
    </dgm:pt>
    <dgm:pt modelId="{EA4AFB12-9BD7-431A-8CD1-9BF72D1BC085}" type="pres">
      <dgm:prSet presAssocID="{0FA8D0C4-AAC3-411F-B48D-362003109409}" presName="Name0" presStyleCnt="0">
        <dgm:presLayoutVars>
          <dgm:dir/>
          <dgm:animLvl val="lvl"/>
          <dgm:resizeHandles val="exact"/>
        </dgm:presLayoutVars>
      </dgm:prSet>
      <dgm:spPr/>
    </dgm:pt>
    <dgm:pt modelId="{379F93C1-1D2D-4573-86FF-0DBD27F94A6D}" type="pres">
      <dgm:prSet presAssocID="{75EF0183-97D3-416C-A666-9398DE34175C}" presName="Name8" presStyleCnt="0"/>
      <dgm:spPr/>
    </dgm:pt>
    <dgm:pt modelId="{1FDD5C4B-9561-4C58-B8A3-F16C729D6031}" type="pres">
      <dgm:prSet presAssocID="{75EF0183-97D3-416C-A666-9398DE34175C}" presName="level" presStyleLbl="node1" presStyleIdx="0" presStyleCnt="5">
        <dgm:presLayoutVars>
          <dgm:chMax val="1"/>
          <dgm:bulletEnabled val="1"/>
        </dgm:presLayoutVars>
      </dgm:prSet>
      <dgm:spPr/>
    </dgm:pt>
    <dgm:pt modelId="{6DA35248-E957-455B-AA0D-BA01C24D39B2}" type="pres">
      <dgm:prSet presAssocID="{75EF0183-97D3-416C-A666-9398DE34175C}" presName="levelTx" presStyleLbl="revTx" presStyleIdx="0" presStyleCnt="0">
        <dgm:presLayoutVars>
          <dgm:chMax val="1"/>
          <dgm:bulletEnabled val="1"/>
        </dgm:presLayoutVars>
      </dgm:prSet>
      <dgm:spPr/>
    </dgm:pt>
    <dgm:pt modelId="{DF6232B4-4DD2-4EAE-AF50-2C2C61BAEFBD}" type="pres">
      <dgm:prSet presAssocID="{F4D03CE5-6A58-444B-A4B6-E3A302DE83CB}" presName="Name8" presStyleCnt="0"/>
      <dgm:spPr/>
    </dgm:pt>
    <dgm:pt modelId="{C91F2FAA-0BF7-4C96-A0D4-9FC0F608EB34}" type="pres">
      <dgm:prSet presAssocID="{F4D03CE5-6A58-444B-A4B6-E3A302DE83CB}" presName="level" presStyleLbl="node1" presStyleIdx="1" presStyleCnt="5">
        <dgm:presLayoutVars>
          <dgm:chMax val="1"/>
          <dgm:bulletEnabled val="1"/>
        </dgm:presLayoutVars>
      </dgm:prSet>
      <dgm:spPr/>
    </dgm:pt>
    <dgm:pt modelId="{6341D774-B860-478A-93D4-5B840855A1E9}" type="pres">
      <dgm:prSet presAssocID="{F4D03CE5-6A58-444B-A4B6-E3A302DE83CB}" presName="levelTx" presStyleLbl="revTx" presStyleIdx="0" presStyleCnt="0">
        <dgm:presLayoutVars>
          <dgm:chMax val="1"/>
          <dgm:bulletEnabled val="1"/>
        </dgm:presLayoutVars>
      </dgm:prSet>
      <dgm:spPr/>
    </dgm:pt>
    <dgm:pt modelId="{249FD9B7-C7C7-4894-92EC-486930BEA30A}" type="pres">
      <dgm:prSet presAssocID="{3C016B97-E249-4C8B-A4F8-F321E042204B}" presName="Name8" presStyleCnt="0"/>
      <dgm:spPr/>
    </dgm:pt>
    <dgm:pt modelId="{1C481AF1-0038-42A3-9656-E7924150893A}" type="pres">
      <dgm:prSet presAssocID="{3C016B97-E249-4C8B-A4F8-F321E042204B}" presName="level" presStyleLbl="node1" presStyleIdx="2" presStyleCnt="5">
        <dgm:presLayoutVars>
          <dgm:chMax val="1"/>
          <dgm:bulletEnabled val="1"/>
        </dgm:presLayoutVars>
      </dgm:prSet>
      <dgm:spPr/>
    </dgm:pt>
    <dgm:pt modelId="{2FD289B4-058C-4E68-8D05-4A33DFB94132}" type="pres">
      <dgm:prSet presAssocID="{3C016B97-E249-4C8B-A4F8-F321E042204B}" presName="levelTx" presStyleLbl="revTx" presStyleIdx="0" presStyleCnt="0">
        <dgm:presLayoutVars>
          <dgm:chMax val="1"/>
          <dgm:bulletEnabled val="1"/>
        </dgm:presLayoutVars>
      </dgm:prSet>
      <dgm:spPr/>
    </dgm:pt>
    <dgm:pt modelId="{5302AE4B-E8DF-4EE3-92CA-6226187F0E30}" type="pres">
      <dgm:prSet presAssocID="{C0C0B710-EBDE-4796-BFA2-55750E7A9052}" presName="Name8" presStyleCnt="0"/>
      <dgm:spPr/>
    </dgm:pt>
    <dgm:pt modelId="{6AC2A19B-F126-4C47-81AF-CD7E9E0FD80B}" type="pres">
      <dgm:prSet presAssocID="{C0C0B710-EBDE-4796-BFA2-55750E7A9052}" presName="level" presStyleLbl="node1" presStyleIdx="3" presStyleCnt="5">
        <dgm:presLayoutVars>
          <dgm:chMax val="1"/>
          <dgm:bulletEnabled val="1"/>
        </dgm:presLayoutVars>
      </dgm:prSet>
      <dgm:spPr/>
    </dgm:pt>
    <dgm:pt modelId="{DF417BB4-916F-4C64-82C5-E3F560194C38}" type="pres">
      <dgm:prSet presAssocID="{C0C0B710-EBDE-4796-BFA2-55750E7A9052}" presName="levelTx" presStyleLbl="revTx" presStyleIdx="0" presStyleCnt="0">
        <dgm:presLayoutVars>
          <dgm:chMax val="1"/>
          <dgm:bulletEnabled val="1"/>
        </dgm:presLayoutVars>
      </dgm:prSet>
      <dgm:spPr/>
    </dgm:pt>
    <dgm:pt modelId="{EC4E73F3-A2EE-45C7-98C6-AC5BE1F61243}" type="pres">
      <dgm:prSet presAssocID="{40862D49-8ACA-46FA-A44E-373C1E8C73DE}" presName="Name8" presStyleCnt="0"/>
      <dgm:spPr/>
    </dgm:pt>
    <dgm:pt modelId="{5D152DA5-7486-45C5-86C1-B10617DB5F64}" type="pres">
      <dgm:prSet presAssocID="{40862D49-8ACA-46FA-A44E-373C1E8C73DE}" presName="level" presStyleLbl="node1" presStyleIdx="4" presStyleCnt="5">
        <dgm:presLayoutVars>
          <dgm:chMax val="1"/>
          <dgm:bulletEnabled val="1"/>
        </dgm:presLayoutVars>
      </dgm:prSet>
      <dgm:spPr/>
    </dgm:pt>
    <dgm:pt modelId="{FE17F5C2-D61D-4324-BFDB-518FD683AD1A}" type="pres">
      <dgm:prSet presAssocID="{40862D49-8ACA-46FA-A44E-373C1E8C73DE}" presName="levelTx" presStyleLbl="revTx" presStyleIdx="0" presStyleCnt="0">
        <dgm:presLayoutVars>
          <dgm:chMax val="1"/>
          <dgm:bulletEnabled val="1"/>
        </dgm:presLayoutVars>
      </dgm:prSet>
      <dgm:spPr/>
    </dgm:pt>
  </dgm:ptLst>
  <dgm:cxnLst>
    <dgm:cxn modelId="{D4AF9415-E621-413A-8B36-6C06425D6101}" srcId="{0FA8D0C4-AAC3-411F-B48D-362003109409}" destId="{3C016B97-E249-4C8B-A4F8-F321E042204B}" srcOrd="2" destOrd="0" parTransId="{13FA8B03-9712-4780-BF64-636D350E5F55}" sibTransId="{71C01E0C-D87E-4B31-B41B-0BFBE72DBB02}"/>
    <dgm:cxn modelId="{FF32131E-256E-4FBA-89A6-274653D69B24}" type="presOf" srcId="{3C016B97-E249-4C8B-A4F8-F321E042204B}" destId="{1C481AF1-0038-42A3-9656-E7924150893A}" srcOrd="0" destOrd="0" presId="urn:microsoft.com/office/officeart/2005/8/layout/pyramid1"/>
    <dgm:cxn modelId="{A10B4023-F446-499A-AA7A-912CC142459D}" srcId="{0FA8D0C4-AAC3-411F-B48D-362003109409}" destId="{40862D49-8ACA-46FA-A44E-373C1E8C73DE}" srcOrd="4" destOrd="0" parTransId="{1E25F757-DE7E-42F7-9AD1-79423E5FD24B}" sibTransId="{418AE195-0A01-444D-A83C-2E872D1EEBAE}"/>
    <dgm:cxn modelId="{2ACD8824-75F0-41A0-8C6B-F0D7179B1EF1}" type="presOf" srcId="{75EF0183-97D3-416C-A666-9398DE34175C}" destId="{1FDD5C4B-9561-4C58-B8A3-F16C729D6031}" srcOrd="0" destOrd="0" presId="urn:microsoft.com/office/officeart/2005/8/layout/pyramid1"/>
    <dgm:cxn modelId="{69B11B5C-D7D6-461F-9F78-4E9835C5884B}" type="presOf" srcId="{3C016B97-E249-4C8B-A4F8-F321E042204B}" destId="{2FD289B4-058C-4E68-8D05-4A33DFB94132}" srcOrd="1" destOrd="0" presId="urn:microsoft.com/office/officeart/2005/8/layout/pyramid1"/>
    <dgm:cxn modelId="{1F835842-8CC9-4D75-8EC5-87D882F58C78}" type="presOf" srcId="{40862D49-8ACA-46FA-A44E-373C1E8C73DE}" destId="{FE17F5C2-D61D-4324-BFDB-518FD683AD1A}" srcOrd="1" destOrd="0" presId="urn:microsoft.com/office/officeart/2005/8/layout/pyramid1"/>
    <dgm:cxn modelId="{94B3ED65-4D84-4738-BB8F-61202C51984F}" type="presOf" srcId="{75EF0183-97D3-416C-A666-9398DE34175C}" destId="{6DA35248-E957-455B-AA0D-BA01C24D39B2}" srcOrd="1" destOrd="0" presId="urn:microsoft.com/office/officeart/2005/8/layout/pyramid1"/>
    <dgm:cxn modelId="{09387066-8628-40D9-8332-A87FD96CB754}" type="presOf" srcId="{F4D03CE5-6A58-444B-A4B6-E3A302DE83CB}" destId="{6341D774-B860-478A-93D4-5B840855A1E9}" srcOrd="1" destOrd="0" presId="urn:microsoft.com/office/officeart/2005/8/layout/pyramid1"/>
    <dgm:cxn modelId="{4467BF66-A223-490F-AEC0-7B78574CA0BF}" type="presOf" srcId="{0FA8D0C4-AAC3-411F-B48D-362003109409}" destId="{EA4AFB12-9BD7-431A-8CD1-9BF72D1BC085}" srcOrd="0" destOrd="0" presId="urn:microsoft.com/office/officeart/2005/8/layout/pyramid1"/>
    <dgm:cxn modelId="{BE634A6E-700C-4AE6-8B6E-2D979E0BF007}" type="presOf" srcId="{C0C0B710-EBDE-4796-BFA2-55750E7A9052}" destId="{6AC2A19B-F126-4C47-81AF-CD7E9E0FD80B}" srcOrd="0" destOrd="0" presId="urn:microsoft.com/office/officeart/2005/8/layout/pyramid1"/>
    <dgm:cxn modelId="{A7674B79-F106-495C-A00F-146706EC507F}" srcId="{0FA8D0C4-AAC3-411F-B48D-362003109409}" destId="{F4D03CE5-6A58-444B-A4B6-E3A302DE83CB}" srcOrd="1" destOrd="0" parTransId="{3CE86B0B-C45A-4A64-A4FB-B30FEB3E1395}" sibTransId="{1EC4C008-5D9D-4F62-BCD9-934F418A4C65}"/>
    <dgm:cxn modelId="{A7CF8890-3B61-4765-BAE6-E623571994F2}" type="presOf" srcId="{C0C0B710-EBDE-4796-BFA2-55750E7A9052}" destId="{DF417BB4-916F-4C64-82C5-E3F560194C38}" srcOrd="1" destOrd="0" presId="urn:microsoft.com/office/officeart/2005/8/layout/pyramid1"/>
    <dgm:cxn modelId="{A8C705B1-DBD2-4D10-9C29-B6DD076DA67C}" srcId="{0FA8D0C4-AAC3-411F-B48D-362003109409}" destId="{C0C0B710-EBDE-4796-BFA2-55750E7A9052}" srcOrd="3" destOrd="0" parTransId="{656E73C7-B2D4-41BE-80A5-803D0295B9B6}" sibTransId="{E2772ECB-CB76-43B5-A15C-59FED0DA8253}"/>
    <dgm:cxn modelId="{B4ABD1E4-E612-4CCA-934A-91F61E45E770}" type="presOf" srcId="{40862D49-8ACA-46FA-A44E-373C1E8C73DE}" destId="{5D152DA5-7486-45C5-86C1-B10617DB5F64}" srcOrd="0" destOrd="0" presId="urn:microsoft.com/office/officeart/2005/8/layout/pyramid1"/>
    <dgm:cxn modelId="{7F06F1FB-19D5-4951-B13D-8512A0A1D277}" srcId="{0FA8D0C4-AAC3-411F-B48D-362003109409}" destId="{75EF0183-97D3-416C-A666-9398DE34175C}" srcOrd="0" destOrd="0" parTransId="{8E3DE8A7-B09D-4147-8FEF-6FCDB4B40431}" sibTransId="{0BE56A61-3765-4217-B9A2-803BB7617212}"/>
    <dgm:cxn modelId="{0F70B6FF-8FCD-4E66-A0ED-1A31F65DB3E2}" type="presOf" srcId="{F4D03CE5-6A58-444B-A4B6-E3A302DE83CB}" destId="{C91F2FAA-0BF7-4C96-A0D4-9FC0F608EB34}" srcOrd="0" destOrd="0" presId="urn:microsoft.com/office/officeart/2005/8/layout/pyramid1"/>
    <dgm:cxn modelId="{C744BCF1-65DF-43C7-9EFA-7222F604A00B}" type="presParOf" srcId="{EA4AFB12-9BD7-431A-8CD1-9BF72D1BC085}" destId="{379F93C1-1D2D-4573-86FF-0DBD27F94A6D}" srcOrd="0" destOrd="0" presId="urn:microsoft.com/office/officeart/2005/8/layout/pyramid1"/>
    <dgm:cxn modelId="{BE144067-E837-4BA2-8162-BF30A5E24C65}" type="presParOf" srcId="{379F93C1-1D2D-4573-86FF-0DBD27F94A6D}" destId="{1FDD5C4B-9561-4C58-B8A3-F16C729D6031}" srcOrd="0" destOrd="0" presId="urn:microsoft.com/office/officeart/2005/8/layout/pyramid1"/>
    <dgm:cxn modelId="{6DBE7876-6E29-4428-B458-6186D9A9EEA2}" type="presParOf" srcId="{379F93C1-1D2D-4573-86FF-0DBD27F94A6D}" destId="{6DA35248-E957-455B-AA0D-BA01C24D39B2}" srcOrd="1" destOrd="0" presId="urn:microsoft.com/office/officeart/2005/8/layout/pyramid1"/>
    <dgm:cxn modelId="{32821BD5-081D-4B23-8C89-B41502E3EE30}" type="presParOf" srcId="{EA4AFB12-9BD7-431A-8CD1-9BF72D1BC085}" destId="{DF6232B4-4DD2-4EAE-AF50-2C2C61BAEFBD}" srcOrd="1" destOrd="0" presId="urn:microsoft.com/office/officeart/2005/8/layout/pyramid1"/>
    <dgm:cxn modelId="{A155A59F-7BC7-4425-A307-1A2AE8E0387B}" type="presParOf" srcId="{DF6232B4-4DD2-4EAE-AF50-2C2C61BAEFBD}" destId="{C91F2FAA-0BF7-4C96-A0D4-9FC0F608EB34}" srcOrd="0" destOrd="0" presId="urn:microsoft.com/office/officeart/2005/8/layout/pyramid1"/>
    <dgm:cxn modelId="{3520774F-76EA-40C3-931C-7B82EA3062F7}" type="presParOf" srcId="{DF6232B4-4DD2-4EAE-AF50-2C2C61BAEFBD}" destId="{6341D774-B860-478A-93D4-5B840855A1E9}" srcOrd="1" destOrd="0" presId="urn:microsoft.com/office/officeart/2005/8/layout/pyramid1"/>
    <dgm:cxn modelId="{D4797530-CC20-48C2-B595-E625DB026858}" type="presParOf" srcId="{EA4AFB12-9BD7-431A-8CD1-9BF72D1BC085}" destId="{249FD9B7-C7C7-4894-92EC-486930BEA30A}" srcOrd="2" destOrd="0" presId="urn:microsoft.com/office/officeart/2005/8/layout/pyramid1"/>
    <dgm:cxn modelId="{49927216-71E9-40B7-9286-551EFC59480C}" type="presParOf" srcId="{249FD9B7-C7C7-4894-92EC-486930BEA30A}" destId="{1C481AF1-0038-42A3-9656-E7924150893A}" srcOrd="0" destOrd="0" presId="urn:microsoft.com/office/officeart/2005/8/layout/pyramid1"/>
    <dgm:cxn modelId="{A762ED6C-A0A8-429A-8B5B-60ADA7081B36}" type="presParOf" srcId="{249FD9B7-C7C7-4894-92EC-486930BEA30A}" destId="{2FD289B4-058C-4E68-8D05-4A33DFB94132}" srcOrd="1" destOrd="0" presId="urn:microsoft.com/office/officeart/2005/8/layout/pyramid1"/>
    <dgm:cxn modelId="{943F9D0C-49B1-470E-90F2-6F8644261F30}" type="presParOf" srcId="{EA4AFB12-9BD7-431A-8CD1-9BF72D1BC085}" destId="{5302AE4B-E8DF-4EE3-92CA-6226187F0E30}" srcOrd="3" destOrd="0" presId="urn:microsoft.com/office/officeart/2005/8/layout/pyramid1"/>
    <dgm:cxn modelId="{5F3AF5D9-99C4-4554-B25D-365C62270323}" type="presParOf" srcId="{5302AE4B-E8DF-4EE3-92CA-6226187F0E30}" destId="{6AC2A19B-F126-4C47-81AF-CD7E9E0FD80B}" srcOrd="0" destOrd="0" presId="urn:microsoft.com/office/officeart/2005/8/layout/pyramid1"/>
    <dgm:cxn modelId="{A5E1D654-2D22-4361-A752-9F80CF8AFAEE}" type="presParOf" srcId="{5302AE4B-E8DF-4EE3-92CA-6226187F0E30}" destId="{DF417BB4-916F-4C64-82C5-E3F560194C38}" srcOrd="1" destOrd="0" presId="urn:microsoft.com/office/officeart/2005/8/layout/pyramid1"/>
    <dgm:cxn modelId="{B3BE1EFA-5E32-48AB-9A35-A6ACF81817C4}" type="presParOf" srcId="{EA4AFB12-9BD7-431A-8CD1-9BF72D1BC085}" destId="{EC4E73F3-A2EE-45C7-98C6-AC5BE1F61243}" srcOrd="4" destOrd="0" presId="urn:microsoft.com/office/officeart/2005/8/layout/pyramid1"/>
    <dgm:cxn modelId="{08DE66E9-7CEC-495D-8711-5DD3E5E2A63E}" type="presParOf" srcId="{EC4E73F3-A2EE-45C7-98C6-AC5BE1F61243}" destId="{5D152DA5-7486-45C5-86C1-B10617DB5F64}" srcOrd="0" destOrd="0" presId="urn:microsoft.com/office/officeart/2005/8/layout/pyramid1"/>
    <dgm:cxn modelId="{0114BC8E-74BE-4352-A106-21A9C430C86C}" type="presParOf" srcId="{EC4E73F3-A2EE-45C7-98C6-AC5BE1F61243}" destId="{FE17F5C2-D61D-4324-BFDB-518FD683AD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FA8D0C4-AAC3-411F-B48D-362003109409}" type="doc">
      <dgm:prSet loTypeId="urn:microsoft.com/office/officeart/2005/8/layout/pyramid1" loCatId="pyramid" qsTypeId="urn:microsoft.com/office/officeart/2005/8/quickstyle/3d2" qsCatId="3D" csTypeId="urn:microsoft.com/office/officeart/2005/8/colors/colorful1" csCatId="colorful" phldr="1"/>
      <dgm:spPr/>
    </dgm:pt>
    <dgm:pt modelId="{75EF0183-97D3-416C-A666-9398DE34175C}">
      <dgm:prSet phldrT="[テキスト]"/>
      <dgm:spPr/>
      <dgm:t>
        <a:bodyPr/>
        <a:lstStyle/>
        <a:p>
          <a:r>
            <a:rPr kumimoji="1" lang="ja-JP" altLang="en-US" dirty="0"/>
            <a:t>国際規格</a:t>
          </a:r>
        </a:p>
      </dgm:t>
    </dgm:pt>
    <dgm:pt modelId="{8E3DE8A7-B09D-4147-8FEF-6FCDB4B40431}" type="parTrans" cxnId="{7F06F1FB-19D5-4951-B13D-8512A0A1D277}">
      <dgm:prSet/>
      <dgm:spPr/>
      <dgm:t>
        <a:bodyPr/>
        <a:lstStyle/>
        <a:p>
          <a:endParaRPr kumimoji="1" lang="ja-JP" altLang="en-US"/>
        </a:p>
      </dgm:t>
    </dgm:pt>
    <dgm:pt modelId="{0BE56A61-3765-4217-B9A2-803BB7617212}" type="sibTrans" cxnId="{7F06F1FB-19D5-4951-B13D-8512A0A1D277}">
      <dgm:prSet/>
      <dgm:spPr/>
      <dgm:t>
        <a:bodyPr/>
        <a:lstStyle/>
        <a:p>
          <a:endParaRPr kumimoji="1" lang="ja-JP" altLang="en-US"/>
        </a:p>
      </dgm:t>
    </dgm:pt>
    <dgm:pt modelId="{F4D03CE5-6A58-444B-A4B6-E3A302DE83CB}">
      <dgm:prSet phldrT="[テキスト]"/>
      <dgm:spPr/>
      <dgm:t>
        <a:bodyPr/>
        <a:lstStyle/>
        <a:p>
          <a:r>
            <a:rPr kumimoji="1" lang="ja-JP" altLang="en-US" b="1" dirty="0">
              <a:solidFill>
                <a:srgbClr val="FF0000"/>
              </a:solidFill>
            </a:rPr>
            <a:t>地域規格</a:t>
          </a:r>
        </a:p>
      </dgm:t>
    </dgm:pt>
    <dgm:pt modelId="{3CE86B0B-C45A-4A64-A4FB-B30FEB3E1395}" type="parTrans" cxnId="{A7674B79-F106-495C-A00F-146706EC507F}">
      <dgm:prSet/>
      <dgm:spPr/>
      <dgm:t>
        <a:bodyPr/>
        <a:lstStyle/>
        <a:p>
          <a:endParaRPr kumimoji="1" lang="ja-JP" altLang="en-US"/>
        </a:p>
      </dgm:t>
    </dgm:pt>
    <dgm:pt modelId="{1EC4C008-5D9D-4F62-BCD9-934F418A4C65}" type="sibTrans" cxnId="{A7674B79-F106-495C-A00F-146706EC507F}">
      <dgm:prSet/>
      <dgm:spPr/>
      <dgm:t>
        <a:bodyPr/>
        <a:lstStyle/>
        <a:p>
          <a:endParaRPr kumimoji="1" lang="ja-JP" altLang="en-US"/>
        </a:p>
      </dgm:t>
    </dgm:pt>
    <dgm:pt modelId="{3C016B97-E249-4C8B-A4F8-F321E042204B}">
      <dgm:prSet phldrT="[テキスト]"/>
      <dgm:spPr/>
      <dgm:t>
        <a:bodyPr/>
        <a:lstStyle/>
        <a:p>
          <a:r>
            <a:rPr kumimoji="1" lang="ja-JP" altLang="en-US" dirty="0"/>
            <a:t>国家規格</a:t>
          </a:r>
        </a:p>
      </dgm:t>
    </dgm:pt>
    <dgm:pt modelId="{13FA8B03-9712-4780-BF64-636D350E5F55}" type="parTrans" cxnId="{D4AF9415-E621-413A-8B36-6C06425D6101}">
      <dgm:prSet/>
      <dgm:spPr/>
      <dgm:t>
        <a:bodyPr/>
        <a:lstStyle/>
        <a:p>
          <a:endParaRPr kumimoji="1" lang="ja-JP" altLang="en-US"/>
        </a:p>
      </dgm:t>
    </dgm:pt>
    <dgm:pt modelId="{71C01E0C-D87E-4B31-B41B-0BFBE72DBB02}" type="sibTrans" cxnId="{D4AF9415-E621-413A-8B36-6C06425D6101}">
      <dgm:prSet/>
      <dgm:spPr/>
      <dgm:t>
        <a:bodyPr/>
        <a:lstStyle/>
        <a:p>
          <a:endParaRPr kumimoji="1" lang="ja-JP" altLang="en-US"/>
        </a:p>
      </dgm:t>
    </dgm:pt>
    <dgm:pt modelId="{C0C0B710-EBDE-4796-BFA2-55750E7A9052}">
      <dgm:prSet phldrT="[テキスト]"/>
      <dgm:spPr/>
      <dgm:t>
        <a:bodyPr/>
        <a:lstStyle/>
        <a:p>
          <a:r>
            <a:rPr kumimoji="1" lang="ja-JP" altLang="en-US" dirty="0"/>
            <a:t>団体規格</a:t>
          </a:r>
        </a:p>
      </dgm:t>
    </dgm:pt>
    <dgm:pt modelId="{656E73C7-B2D4-41BE-80A5-803D0295B9B6}" type="parTrans" cxnId="{A8C705B1-DBD2-4D10-9C29-B6DD076DA67C}">
      <dgm:prSet/>
      <dgm:spPr/>
      <dgm:t>
        <a:bodyPr/>
        <a:lstStyle/>
        <a:p>
          <a:endParaRPr kumimoji="1" lang="ja-JP" altLang="en-US"/>
        </a:p>
      </dgm:t>
    </dgm:pt>
    <dgm:pt modelId="{E2772ECB-CB76-43B5-A15C-59FED0DA8253}" type="sibTrans" cxnId="{A8C705B1-DBD2-4D10-9C29-B6DD076DA67C}">
      <dgm:prSet/>
      <dgm:spPr/>
      <dgm:t>
        <a:bodyPr/>
        <a:lstStyle/>
        <a:p>
          <a:endParaRPr kumimoji="1" lang="ja-JP" altLang="en-US"/>
        </a:p>
      </dgm:t>
    </dgm:pt>
    <dgm:pt modelId="{40862D49-8ACA-46FA-A44E-373C1E8C73DE}">
      <dgm:prSet phldrT="[テキスト]"/>
      <dgm:spPr/>
      <dgm:t>
        <a:bodyPr/>
        <a:lstStyle/>
        <a:p>
          <a:r>
            <a:rPr kumimoji="1" lang="ja-JP" altLang="en-US" dirty="0"/>
            <a:t>社内規格</a:t>
          </a:r>
        </a:p>
      </dgm:t>
    </dgm:pt>
    <dgm:pt modelId="{1E25F757-DE7E-42F7-9AD1-79423E5FD24B}" type="parTrans" cxnId="{A10B4023-F446-499A-AA7A-912CC142459D}">
      <dgm:prSet/>
      <dgm:spPr/>
      <dgm:t>
        <a:bodyPr/>
        <a:lstStyle/>
        <a:p>
          <a:endParaRPr kumimoji="1" lang="ja-JP" altLang="en-US"/>
        </a:p>
      </dgm:t>
    </dgm:pt>
    <dgm:pt modelId="{418AE195-0A01-444D-A83C-2E872D1EEBAE}" type="sibTrans" cxnId="{A10B4023-F446-499A-AA7A-912CC142459D}">
      <dgm:prSet/>
      <dgm:spPr/>
      <dgm:t>
        <a:bodyPr/>
        <a:lstStyle/>
        <a:p>
          <a:endParaRPr kumimoji="1" lang="ja-JP" altLang="en-US"/>
        </a:p>
      </dgm:t>
    </dgm:pt>
    <dgm:pt modelId="{EA4AFB12-9BD7-431A-8CD1-9BF72D1BC085}" type="pres">
      <dgm:prSet presAssocID="{0FA8D0C4-AAC3-411F-B48D-362003109409}" presName="Name0" presStyleCnt="0">
        <dgm:presLayoutVars>
          <dgm:dir/>
          <dgm:animLvl val="lvl"/>
          <dgm:resizeHandles val="exact"/>
        </dgm:presLayoutVars>
      </dgm:prSet>
      <dgm:spPr/>
    </dgm:pt>
    <dgm:pt modelId="{379F93C1-1D2D-4573-86FF-0DBD27F94A6D}" type="pres">
      <dgm:prSet presAssocID="{75EF0183-97D3-416C-A666-9398DE34175C}" presName="Name8" presStyleCnt="0"/>
      <dgm:spPr/>
    </dgm:pt>
    <dgm:pt modelId="{1FDD5C4B-9561-4C58-B8A3-F16C729D6031}" type="pres">
      <dgm:prSet presAssocID="{75EF0183-97D3-416C-A666-9398DE34175C}" presName="level" presStyleLbl="node1" presStyleIdx="0" presStyleCnt="5">
        <dgm:presLayoutVars>
          <dgm:chMax val="1"/>
          <dgm:bulletEnabled val="1"/>
        </dgm:presLayoutVars>
      </dgm:prSet>
      <dgm:spPr/>
    </dgm:pt>
    <dgm:pt modelId="{6DA35248-E957-455B-AA0D-BA01C24D39B2}" type="pres">
      <dgm:prSet presAssocID="{75EF0183-97D3-416C-A666-9398DE34175C}" presName="levelTx" presStyleLbl="revTx" presStyleIdx="0" presStyleCnt="0">
        <dgm:presLayoutVars>
          <dgm:chMax val="1"/>
          <dgm:bulletEnabled val="1"/>
        </dgm:presLayoutVars>
      </dgm:prSet>
      <dgm:spPr/>
    </dgm:pt>
    <dgm:pt modelId="{DF6232B4-4DD2-4EAE-AF50-2C2C61BAEFBD}" type="pres">
      <dgm:prSet presAssocID="{F4D03CE5-6A58-444B-A4B6-E3A302DE83CB}" presName="Name8" presStyleCnt="0"/>
      <dgm:spPr/>
    </dgm:pt>
    <dgm:pt modelId="{C91F2FAA-0BF7-4C96-A0D4-9FC0F608EB34}" type="pres">
      <dgm:prSet presAssocID="{F4D03CE5-6A58-444B-A4B6-E3A302DE83CB}" presName="level" presStyleLbl="node1" presStyleIdx="1" presStyleCnt="5">
        <dgm:presLayoutVars>
          <dgm:chMax val="1"/>
          <dgm:bulletEnabled val="1"/>
        </dgm:presLayoutVars>
      </dgm:prSet>
      <dgm:spPr/>
    </dgm:pt>
    <dgm:pt modelId="{6341D774-B860-478A-93D4-5B840855A1E9}" type="pres">
      <dgm:prSet presAssocID="{F4D03CE5-6A58-444B-A4B6-E3A302DE83CB}" presName="levelTx" presStyleLbl="revTx" presStyleIdx="0" presStyleCnt="0">
        <dgm:presLayoutVars>
          <dgm:chMax val="1"/>
          <dgm:bulletEnabled val="1"/>
        </dgm:presLayoutVars>
      </dgm:prSet>
      <dgm:spPr/>
    </dgm:pt>
    <dgm:pt modelId="{249FD9B7-C7C7-4894-92EC-486930BEA30A}" type="pres">
      <dgm:prSet presAssocID="{3C016B97-E249-4C8B-A4F8-F321E042204B}" presName="Name8" presStyleCnt="0"/>
      <dgm:spPr/>
    </dgm:pt>
    <dgm:pt modelId="{1C481AF1-0038-42A3-9656-E7924150893A}" type="pres">
      <dgm:prSet presAssocID="{3C016B97-E249-4C8B-A4F8-F321E042204B}" presName="level" presStyleLbl="node1" presStyleIdx="2" presStyleCnt="5">
        <dgm:presLayoutVars>
          <dgm:chMax val="1"/>
          <dgm:bulletEnabled val="1"/>
        </dgm:presLayoutVars>
      </dgm:prSet>
      <dgm:spPr/>
    </dgm:pt>
    <dgm:pt modelId="{2FD289B4-058C-4E68-8D05-4A33DFB94132}" type="pres">
      <dgm:prSet presAssocID="{3C016B97-E249-4C8B-A4F8-F321E042204B}" presName="levelTx" presStyleLbl="revTx" presStyleIdx="0" presStyleCnt="0">
        <dgm:presLayoutVars>
          <dgm:chMax val="1"/>
          <dgm:bulletEnabled val="1"/>
        </dgm:presLayoutVars>
      </dgm:prSet>
      <dgm:spPr/>
    </dgm:pt>
    <dgm:pt modelId="{5302AE4B-E8DF-4EE3-92CA-6226187F0E30}" type="pres">
      <dgm:prSet presAssocID="{C0C0B710-EBDE-4796-BFA2-55750E7A9052}" presName="Name8" presStyleCnt="0"/>
      <dgm:spPr/>
    </dgm:pt>
    <dgm:pt modelId="{6AC2A19B-F126-4C47-81AF-CD7E9E0FD80B}" type="pres">
      <dgm:prSet presAssocID="{C0C0B710-EBDE-4796-BFA2-55750E7A9052}" presName="level" presStyleLbl="node1" presStyleIdx="3" presStyleCnt="5">
        <dgm:presLayoutVars>
          <dgm:chMax val="1"/>
          <dgm:bulletEnabled val="1"/>
        </dgm:presLayoutVars>
      </dgm:prSet>
      <dgm:spPr/>
    </dgm:pt>
    <dgm:pt modelId="{DF417BB4-916F-4C64-82C5-E3F560194C38}" type="pres">
      <dgm:prSet presAssocID="{C0C0B710-EBDE-4796-BFA2-55750E7A9052}" presName="levelTx" presStyleLbl="revTx" presStyleIdx="0" presStyleCnt="0">
        <dgm:presLayoutVars>
          <dgm:chMax val="1"/>
          <dgm:bulletEnabled val="1"/>
        </dgm:presLayoutVars>
      </dgm:prSet>
      <dgm:spPr/>
    </dgm:pt>
    <dgm:pt modelId="{EC4E73F3-A2EE-45C7-98C6-AC5BE1F61243}" type="pres">
      <dgm:prSet presAssocID="{40862D49-8ACA-46FA-A44E-373C1E8C73DE}" presName="Name8" presStyleCnt="0"/>
      <dgm:spPr/>
    </dgm:pt>
    <dgm:pt modelId="{5D152DA5-7486-45C5-86C1-B10617DB5F64}" type="pres">
      <dgm:prSet presAssocID="{40862D49-8ACA-46FA-A44E-373C1E8C73DE}" presName="level" presStyleLbl="node1" presStyleIdx="4" presStyleCnt="5">
        <dgm:presLayoutVars>
          <dgm:chMax val="1"/>
          <dgm:bulletEnabled val="1"/>
        </dgm:presLayoutVars>
      </dgm:prSet>
      <dgm:spPr/>
    </dgm:pt>
    <dgm:pt modelId="{FE17F5C2-D61D-4324-BFDB-518FD683AD1A}" type="pres">
      <dgm:prSet presAssocID="{40862D49-8ACA-46FA-A44E-373C1E8C73DE}" presName="levelTx" presStyleLbl="revTx" presStyleIdx="0" presStyleCnt="0">
        <dgm:presLayoutVars>
          <dgm:chMax val="1"/>
          <dgm:bulletEnabled val="1"/>
        </dgm:presLayoutVars>
      </dgm:prSet>
      <dgm:spPr/>
    </dgm:pt>
  </dgm:ptLst>
  <dgm:cxnLst>
    <dgm:cxn modelId="{D4AF9415-E621-413A-8B36-6C06425D6101}" srcId="{0FA8D0C4-AAC3-411F-B48D-362003109409}" destId="{3C016B97-E249-4C8B-A4F8-F321E042204B}" srcOrd="2" destOrd="0" parTransId="{13FA8B03-9712-4780-BF64-636D350E5F55}" sibTransId="{71C01E0C-D87E-4B31-B41B-0BFBE72DBB02}"/>
    <dgm:cxn modelId="{FF32131E-256E-4FBA-89A6-274653D69B24}" type="presOf" srcId="{3C016B97-E249-4C8B-A4F8-F321E042204B}" destId="{1C481AF1-0038-42A3-9656-E7924150893A}" srcOrd="0" destOrd="0" presId="urn:microsoft.com/office/officeart/2005/8/layout/pyramid1"/>
    <dgm:cxn modelId="{A10B4023-F446-499A-AA7A-912CC142459D}" srcId="{0FA8D0C4-AAC3-411F-B48D-362003109409}" destId="{40862D49-8ACA-46FA-A44E-373C1E8C73DE}" srcOrd="4" destOrd="0" parTransId="{1E25F757-DE7E-42F7-9AD1-79423E5FD24B}" sibTransId="{418AE195-0A01-444D-A83C-2E872D1EEBAE}"/>
    <dgm:cxn modelId="{2ACD8824-75F0-41A0-8C6B-F0D7179B1EF1}" type="presOf" srcId="{75EF0183-97D3-416C-A666-9398DE34175C}" destId="{1FDD5C4B-9561-4C58-B8A3-F16C729D6031}" srcOrd="0" destOrd="0" presId="urn:microsoft.com/office/officeart/2005/8/layout/pyramid1"/>
    <dgm:cxn modelId="{69B11B5C-D7D6-461F-9F78-4E9835C5884B}" type="presOf" srcId="{3C016B97-E249-4C8B-A4F8-F321E042204B}" destId="{2FD289B4-058C-4E68-8D05-4A33DFB94132}" srcOrd="1" destOrd="0" presId="urn:microsoft.com/office/officeart/2005/8/layout/pyramid1"/>
    <dgm:cxn modelId="{1F835842-8CC9-4D75-8EC5-87D882F58C78}" type="presOf" srcId="{40862D49-8ACA-46FA-A44E-373C1E8C73DE}" destId="{FE17F5C2-D61D-4324-BFDB-518FD683AD1A}" srcOrd="1" destOrd="0" presId="urn:microsoft.com/office/officeart/2005/8/layout/pyramid1"/>
    <dgm:cxn modelId="{94B3ED65-4D84-4738-BB8F-61202C51984F}" type="presOf" srcId="{75EF0183-97D3-416C-A666-9398DE34175C}" destId="{6DA35248-E957-455B-AA0D-BA01C24D39B2}" srcOrd="1" destOrd="0" presId="urn:microsoft.com/office/officeart/2005/8/layout/pyramid1"/>
    <dgm:cxn modelId="{09387066-8628-40D9-8332-A87FD96CB754}" type="presOf" srcId="{F4D03CE5-6A58-444B-A4B6-E3A302DE83CB}" destId="{6341D774-B860-478A-93D4-5B840855A1E9}" srcOrd="1" destOrd="0" presId="urn:microsoft.com/office/officeart/2005/8/layout/pyramid1"/>
    <dgm:cxn modelId="{4467BF66-A223-490F-AEC0-7B78574CA0BF}" type="presOf" srcId="{0FA8D0C4-AAC3-411F-B48D-362003109409}" destId="{EA4AFB12-9BD7-431A-8CD1-9BF72D1BC085}" srcOrd="0" destOrd="0" presId="urn:microsoft.com/office/officeart/2005/8/layout/pyramid1"/>
    <dgm:cxn modelId="{BE634A6E-700C-4AE6-8B6E-2D979E0BF007}" type="presOf" srcId="{C0C0B710-EBDE-4796-BFA2-55750E7A9052}" destId="{6AC2A19B-F126-4C47-81AF-CD7E9E0FD80B}" srcOrd="0" destOrd="0" presId="urn:microsoft.com/office/officeart/2005/8/layout/pyramid1"/>
    <dgm:cxn modelId="{A7674B79-F106-495C-A00F-146706EC507F}" srcId="{0FA8D0C4-AAC3-411F-B48D-362003109409}" destId="{F4D03CE5-6A58-444B-A4B6-E3A302DE83CB}" srcOrd="1" destOrd="0" parTransId="{3CE86B0B-C45A-4A64-A4FB-B30FEB3E1395}" sibTransId="{1EC4C008-5D9D-4F62-BCD9-934F418A4C65}"/>
    <dgm:cxn modelId="{A7CF8890-3B61-4765-BAE6-E623571994F2}" type="presOf" srcId="{C0C0B710-EBDE-4796-BFA2-55750E7A9052}" destId="{DF417BB4-916F-4C64-82C5-E3F560194C38}" srcOrd="1" destOrd="0" presId="urn:microsoft.com/office/officeart/2005/8/layout/pyramid1"/>
    <dgm:cxn modelId="{A8C705B1-DBD2-4D10-9C29-B6DD076DA67C}" srcId="{0FA8D0C4-AAC3-411F-B48D-362003109409}" destId="{C0C0B710-EBDE-4796-BFA2-55750E7A9052}" srcOrd="3" destOrd="0" parTransId="{656E73C7-B2D4-41BE-80A5-803D0295B9B6}" sibTransId="{E2772ECB-CB76-43B5-A15C-59FED0DA8253}"/>
    <dgm:cxn modelId="{B4ABD1E4-E612-4CCA-934A-91F61E45E770}" type="presOf" srcId="{40862D49-8ACA-46FA-A44E-373C1E8C73DE}" destId="{5D152DA5-7486-45C5-86C1-B10617DB5F64}" srcOrd="0" destOrd="0" presId="urn:microsoft.com/office/officeart/2005/8/layout/pyramid1"/>
    <dgm:cxn modelId="{7F06F1FB-19D5-4951-B13D-8512A0A1D277}" srcId="{0FA8D0C4-AAC3-411F-B48D-362003109409}" destId="{75EF0183-97D3-416C-A666-9398DE34175C}" srcOrd="0" destOrd="0" parTransId="{8E3DE8A7-B09D-4147-8FEF-6FCDB4B40431}" sibTransId="{0BE56A61-3765-4217-B9A2-803BB7617212}"/>
    <dgm:cxn modelId="{0F70B6FF-8FCD-4E66-A0ED-1A31F65DB3E2}" type="presOf" srcId="{F4D03CE5-6A58-444B-A4B6-E3A302DE83CB}" destId="{C91F2FAA-0BF7-4C96-A0D4-9FC0F608EB34}" srcOrd="0" destOrd="0" presId="urn:microsoft.com/office/officeart/2005/8/layout/pyramid1"/>
    <dgm:cxn modelId="{C744BCF1-65DF-43C7-9EFA-7222F604A00B}" type="presParOf" srcId="{EA4AFB12-9BD7-431A-8CD1-9BF72D1BC085}" destId="{379F93C1-1D2D-4573-86FF-0DBD27F94A6D}" srcOrd="0" destOrd="0" presId="urn:microsoft.com/office/officeart/2005/8/layout/pyramid1"/>
    <dgm:cxn modelId="{BE144067-E837-4BA2-8162-BF30A5E24C65}" type="presParOf" srcId="{379F93C1-1D2D-4573-86FF-0DBD27F94A6D}" destId="{1FDD5C4B-9561-4C58-B8A3-F16C729D6031}" srcOrd="0" destOrd="0" presId="urn:microsoft.com/office/officeart/2005/8/layout/pyramid1"/>
    <dgm:cxn modelId="{6DBE7876-6E29-4428-B458-6186D9A9EEA2}" type="presParOf" srcId="{379F93C1-1D2D-4573-86FF-0DBD27F94A6D}" destId="{6DA35248-E957-455B-AA0D-BA01C24D39B2}" srcOrd="1" destOrd="0" presId="urn:microsoft.com/office/officeart/2005/8/layout/pyramid1"/>
    <dgm:cxn modelId="{32821BD5-081D-4B23-8C89-B41502E3EE30}" type="presParOf" srcId="{EA4AFB12-9BD7-431A-8CD1-9BF72D1BC085}" destId="{DF6232B4-4DD2-4EAE-AF50-2C2C61BAEFBD}" srcOrd="1" destOrd="0" presId="urn:microsoft.com/office/officeart/2005/8/layout/pyramid1"/>
    <dgm:cxn modelId="{A155A59F-7BC7-4425-A307-1A2AE8E0387B}" type="presParOf" srcId="{DF6232B4-4DD2-4EAE-AF50-2C2C61BAEFBD}" destId="{C91F2FAA-0BF7-4C96-A0D4-9FC0F608EB34}" srcOrd="0" destOrd="0" presId="urn:microsoft.com/office/officeart/2005/8/layout/pyramid1"/>
    <dgm:cxn modelId="{3520774F-76EA-40C3-931C-7B82EA3062F7}" type="presParOf" srcId="{DF6232B4-4DD2-4EAE-AF50-2C2C61BAEFBD}" destId="{6341D774-B860-478A-93D4-5B840855A1E9}" srcOrd="1" destOrd="0" presId="urn:microsoft.com/office/officeart/2005/8/layout/pyramid1"/>
    <dgm:cxn modelId="{D4797530-CC20-48C2-B595-E625DB026858}" type="presParOf" srcId="{EA4AFB12-9BD7-431A-8CD1-9BF72D1BC085}" destId="{249FD9B7-C7C7-4894-92EC-486930BEA30A}" srcOrd="2" destOrd="0" presId="urn:microsoft.com/office/officeart/2005/8/layout/pyramid1"/>
    <dgm:cxn modelId="{49927216-71E9-40B7-9286-551EFC59480C}" type="presParOf" srcId="{249FD9B7-C7C7-4894-92EC-486930BEA30A}" destId="{1C481AF1-0038-42A3-9656-E7924150893A}" srcOrd="0" destOrd="0" presId="urn:microsoft.com/office/officeart/2005/8/layout/pyramid1"/>
    <dgm:cxn modelId="{A762ED6C-A0A8-429A-8B5B-60ADA7081B36}" type="presParOf" srcId="{249FD9B7-C7C7-4894-92EC-486930BEA30A}" destId="{2FD289B4-058C-4E68-8D05-4A33DFB94132}" srcOrd="1" destOrd="0" presId="urn:microsoft.com/office/officeart/2005/8/layout/pyramid1"/>
    <dgm:cxn modelId="{943F9D0C-49B1-470E-90F2-6F8644261F30}" type="presParOf" srcId="{EA4AFB12-9BD7-431A-8CD1-9BF72D1BC085}" destId="{5302AE4B-E8DF-4EE3-92CA-6226187F0E30}" srcOrd="3" destOrd="0" presId="urn:microsoft.com/office/officeart/2005/8/layout/pyramid1"/>
    <dgm:cxn modelId="{5F3AF5D9-99C4-4554-B25D-365C62270323}" type="presParOf" srcId="{5302AE4B-E8DF-4EE3-92CA-6226187F0E30}" destId="{6AC2A19B-F126-4C47-81AF-CD7E9E0FD80B}" srcOrd="0" destOrd="0" presId="urn:microsoft.com/office/officeart/2005/8/layout/pyramid1"/>
    <dgm:cxn modelId="{A5E1D654-2D22-4361-A752-9F80CF8AFAEE}" type="presParOf" srcId="{5302AE4B-E8DF-4EE3-92CA-6226187F0E30}" destId="{DF417BB4-916F-4C64-82C5-E3F560194C38}" srcOrd="1" destOrd="0" presId="urn:microsoft.com/office/officeart/2005/8/layout/pyramid1"/>
    <dgm:cxn modelId="{B3BE1EFA-5E32-48AB-9A35-A6ACF81817C4}" type="presParOf" srcId="{EA4AFB12-9BD7-431A-8CD1-9BF72D1BC085}" destId="{EC4E73F3-A2EE-45C7-98C6-AC5BE1F61243}" srcOrd="4" destOrd="0" presId="urn:microsoft.com/office/officeart/2005/8/layout/pyramid1"/>
    <dgm:cxn modelId="{08DE66E9-7CEC-495D-8711-5DD3E5E2A63E}" type="presParOf" srcId="{EC4E73F3-A2EE-45C7-98C6-AC5BE1F61243}" destId="{5D152DA5-7486-45C5-86C1-B10617DB5F64}" srcOrd="0" destOrd="0" presId="urn:microsoft.com/office/officeart/2005/8/layout/pyramid1"/>
    <dgm:cxn modelId="{0114BC8E-74BE-4352-A106-21A9C430C86C}" type="presParOf" srcId="{EC4E73F3-A2EE-45C7-98C6-AC5BE1F61243}" destId="{FE17F5C2-D61D-4324-BFDB-518FD683AD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FA8D0C4-AAC3-411F-B48D-362003109409}" type="doc">
      <dgm:prSet loTypeId="urn:microsoft.com/office/officeart/2005/8/layout/pyramid1" loCatId="pyramid" qsTypeId="urn:microsoft.com/office/officeart/2005/8/quickstyle/3d2" qsCatId="3D" csTypeId="urn:microsoft.com/office/officeart/2005/8/colors/colorful1" csCatId="colorful" phldr="1"/>
      <dgm:spPr/>
    </dgm:pt>
    <dgm:pt modelId="{75EF0183-97D3-416C-A666-9398DE34175C}">
      <dgm:prSet phldrT="[テキスト]"/>
      <dgm:spPr/>
      <dgm:t>
        <a:bodyPr/>
        <a:lstStyle/>
        <a:p>
          <a:r>
            <a:rPr kumimoji="1" lang="ja-JP" altLang="en-US" dirty="0"/>
            <a:t>国際規格</a:t>
          </a:r>
        </a:p>
      </dgm:t>
    </dgm:pt>
    <dgm:pt modelId="{8E3DE8A7-B09D-4147-8FEF-6FCDB4B40431}" type="parTrans" cxnId="{7F06F1FB-19D5-4951-B13D-8512A0A1D277}">
      <dgm:prSet/>
      <dgm:spPr/>
      <dgm:t>
        <a:bodyPr/>
        <a:lstStyle/>
        <a:p>
          <a:endParaRPr kumimoji="1" lang="ja-JP" altLang="en-US"/>
        </a:p>
      </dgm:t>
    </dgm:pt>
    <dgm:pt modelId="{0BE56A61-3765-4217-B9A2-803BB7617212}" type="sibTrans" cxnId="{7F06F1FB-19D5-4951-B13D-8512A0A1D277}">
      <dgm:prSet/>
      <dgm:spPr/>
      <dgm:t>
        <a:bodyPr/>
        <a:lstStyle/>
        <a:p>
          <a:endParaRPr kumimoji="1" lang="ja-JP" altLang="en-US"/>
        </a:p>
      </dgm:t>
    </dgm:pt>
    <dgm:pt modelId="{F4D03CE5-6A58-444B-A4B6-E3A302DE83CB}">
      <dgm:prSet phldrT="[テキスト]"/>
      <dgm:spPr/>
      <dgm:t>
        <a:bodyPr/>
        <a:lstStyle/>
        <a:p>
          <a:r>
            <a:rPr kumimoji="1" lang="ja-JP" altLang="en-US" dirty="0"/>
            <a:t>地域規格</a:t>
          </a:r>
        </a:p>
      </dgm:t>
    </dgm:pt>
    <dgm:pt modelId="{3CE86B0B-C45A-4A64-A4FB-B30FEB3E1395}" type="parTrans" cxnId="{A7674B79-F106-495C-A00F-146706EC507F}">
      <dgm:prSet/>
      <dgm:spPr/>
      <dgm:t>
        <a:bodyPr/>
        <a:lstStyle/>
        <a:p>
          <a:endParaRPr kumimoji="1" lang="ja-JP" altLang="en-US"/>
        </a:p>
      </dgm:t>
    </dgm:pt>
    <dgm:pt modelId="{1EC4C008-5D9D-4F62-BCD9-934F418A4C65}" type="sibTrans" cxnId="{A7674B79-F106-495C-A00F-146706EC507F}">
      <dgm:prSet/>
      <dgm:spPr/>
      <dgm:t>
        <a:bodyPr/>
        <a:lstStyle/>
        <a:p>
          <a:endParaRPr kumimoji="1" lang="ja-JP" altLang="en-US"/>
        </a:p>
      </dgm:t>
    </dgm:pt>
    <dgm:pt modelId="{3C016B97-E249-4C8B-A4F8-F321E042204B}">
      <dgm:prSet phldrT="[テキスト]"/>
      <dgm:spPr/>
      <dgm:t>
        <a:bodyPr/>
        <a:lstStyle/>
        <a:p>
          <a:r>
            <a:rPr kumimoji="1" lang="ja-JP" altLang="en-US" b="1" dirty="0">
              <a:solidFill>
                <a:srgbClr val="FF0000"/>
              </a:solidFill>
            </a:rPr>
            <a:t>国家規格</a:t>
          </a:r>
        </a:p>
      </dgm:t>
    </dgm:pt>
    <dgm:pt modelId="{13FA8B03-9712-4780-BF64-636D350E5F55}" type="parTrans" cxnId="{D4AF9415-E621-413A-8B36-6C06425D6101}">
      <dgm:prSet/>
      <dgm:spPr/>
      <dgm:t>
        <a:bodyPr/>
        <a:lstStyle/>
        <a:p>
          <a:endParaRPr kumimoji="1" lang="ja-JP" altLang="en-US"/>
        </a:p>
      </dgm:t>
    </dgm:pt>
    <dgm:pt modelId="{71C01E0C-D87E-4B31-B41B-0BFBE72DBB02}" type="sibTrans" cxnId="{D4AF9415-E621-413A-8B36-6C06425D6101}">
      <dgm:prSet/>
      <dgm:spPr/>
      <dgm:t>
        <a:bodyPr/>
        <a:lstStyle/>
        <a:p>
          <a:endParaRPr kumimoji="1" lang="ja-JP" altLang="en-US"/>
        </a:p>
      </dgm:t>
    </dgm:pt>
    <dgm:pt modelId="{C0C0B710-EBDE-4796-BFA2-55750E7A9052}">
      <dgm:prSet phldrT="[テキスト]"/>
      <dgm:spPr/>
      <dgm:t>
        <a:bodyPr/>
        <a:lstStyle/>
        <a:p>
          <a:r>
            <a:rPr kumimoji="1" lang="ja-JP" altLang="en-US" dirty="0"/>
            <a:t>団体規格</a:t>
          </a:r>
        </a:p>
      </dgm:t>
    </dgm:pt>
    <dgm:pt modelId="{656E73C7-B2D4-41BE-80A5-803D0295B9B6}" type="parTrans" cxnId="{A8C705B1-DBD2-4D10-9C29-B6DD076DA67C}">
      <dgm:prSet/>
      <dgm:spPr/>
      <dgm:t>
        <a:bodyPr/>
        <a:lstStyle/>
        <a:p>
          <a:endParaRPr kumimoji="1" lang="ja-JP" altLang="en-US"/>
        </a:p>
      </dgm:t>
    </dgm:pt>
    <dgm:pt modelId="{E2772ECB-CB76-43B5-A15C-59FED0DA8253}" type="sibTrans" cxnId="{A8C705B1-DBD2-4D10-9C29-B6DD076DA67C}">
      <dgm:prSet/>
      <dgm:spPr/>
      <dgm:t>
        <a:bodyPr/>
        <a:lstStyle/>
        <a:p>
          <a:endParaRPr kumimoji="1" lang="ja-JP" altLang="en-US"/>
        </a:p>
      </dgm:t>
    </dgm:pt>
    <dgm:pt modelId="{40862D49-8ACA-46FA-A44E-373C1E8C73DE}">
      <dgm:prSet phldrT="[テキスト]"/>
      <dgm:spPr/>
      <dgm:t>
        <a:bodyPr/>
        <a:lstStyle/>
        <a:p>
          <a:r>
            <a:rPr kumimoji="1" lang="ja-JP" altLang="en-US" dirty="0"/>
            <a:t>社内規格</a:t>
          </a:r>
        </a:p>
      </dgm:t>
    </dgm:pt>
    <dgm:pt modelId="{1E25F757-DE7E-42F7-9AD1-79423E5FD24B}" type="parTrans" cxnId="{A10B4023-F446-499A-AA7A-912CC142459D}">
      <dgm:prSet/>
      <dgm:spPr/>
      <dgm:t>
        <a:bodyPr/>
        <a:lstStyle/>
        <a:p>
          <a:endParaRPr kumimoji="1" lang="ja-JP" altLang="en-US"/>
        </a:p>
      </dgm:t>
    </dgm:pt>
    <dgm:pt modelId="{418AE195-0A01-444D-A83C-2E872D1EEBAE}" type="sibTrans" cxnId="{A10B4023-F446-499A-AA7A-912CC142459D}">
      <dgm:prSet/>
      <dgm:spPr/>
      <dgm:t>
        <a:bodyPr/>
        <a:lstStyle/>
        <a:p>
          <a:endParaRPr kumimoji="1" lang="ja-JP" altLang="en-US"/>
        </a:p>
      </dgm:t>
    </dgm:pt>
    <dgm:pt modelId="{EA4AFB12-9BD7-431A-8CD1-9BF72D1BC085}" type="pres">
      <dgm:prSet presAssocID="{0FA8D0C4-AAC3-411F-B48D-362003109409}" presName="Name0" presStyleCnt="0">
        <dgm:presLayoutVars>
          <dgm:dir/>
          <dgm:animLvl val="lvl"/>
          <dgm:resizeHandles val="exact"/>
        </dgm:presLayoutVars>
      </dgm:prSet>
      <dgm:spPr/>
    </dgm:pt>
    <dgm:pt modelId="{379F93C1-1D2D-4573-86FF-0DBD27F94A6D}" type="pres">
      <dgm:prSet presAssocID="{75EF0183-97D3-416C-A666-9398DE34175C}" presName="Name8" presStyleCnt="0"/>
      <dgm:spPr/>
    </dgm:pt>
    <dgm:pt modelId="{1FDD5C4B-9561-4C58-B8A3-F16C729D6031}" type="pres">
      <dgm:prSet presAssocID="{75EF0183-97D3-416C-A666-9398DE34175C}" presName="level" presStyleLbl="node1" presStyleIdx="0" presStyleCnt="5">
        <dgm:presLayoutVars>
          <dgm:chMax val="1"/>
          <dgm:bulletEnabled val="1"/>
        </dgm:presLayoutVars>
      </dgm:prSet>
      <dgm:spPr/>
    </dgm:pt>
    <dgm:pt modelId="{6DA35248-E957-455B-AA0D-BA01C24D39B2}" type="pres">
      <dgm:prSet presAssocID="{75EF0183-97D3-416C-A666-9398DE34175C}" presName="levelTx" presStyleLbl="revTx" presStyleIdx="0" presStyleCnt="0">
        <dgm:presLayoutVars>
          <dgm:chMax val="1"/>
          <dgm:bulletEnabled val="1"/>
        </dgm:presLayoutVars>
      </dgm:prSet>
      <dgm:spPr/>
    </dgm:pt>
    <dgm:pt modelId="{DF6232B4-4DD2-4EAE-AF50-2C2C61BAEFBD}" type="pres">
      <dgm:prSet presAssocID="{F4D03CE5-6A58-444B-A4B6-E3A302DE83CB}" presName="Name8" presStyleCnt="0"/>
      <dgm:spPr/>
    </dgm:pt>
    <dgm:pt modelId="{C91F2FAA-0BF7-4C96-A0D4-9FC0F608EB34}" type="pres">
      <dgm:prSet presAssocID="{F4D03CE5-6A58-444B-A4B6-E3A302DE83CB}" presName="level" presStyleLbl="node1" presStyleIdx="1" presStyleCnt="5">
        <dgm:presLayoutVars>
          <dgm:chMax val="1"/>
          <dgm:bulletEnabled val="1"/>
        </dgm:presLayoutVars>
      </dgm:prSet>
      <dgm:spPr/>
    </dgm:pt>
    <dgm:pt modelId="{6341D774-B860-478A-93D4-5B840855A1E9}" type="pres">
      <dgm:prSet presAssocID="{F4D03CE5-6A58-444B-A4B6-E3A302DE83CB}" presName="levelTx" presStyleLbl="revTx" presStyleIdx="0" presStyleCnt="0">
        <dgm:presLayoutVars>
          <dgm:chMax val="1"/>
          <dgm:bulletEnabled val="1"/>
        </dgm:presLayoutVars>
      </dgm:prSet>
      <dgm:spPr/>
    </dgm:pt>
    <dgm:pt modelId="{249FD9B7-C7C7-4894-92EC-486930BEA30A}" type="pres">
      <dgm:prSet presAssocID="{3C016B97-E249-4C8B-A4F8-F321E042204B}" presName="Name8" presStyleCnt="0"/>
      <dgm:spPr/>
    </dgm:pt>
    <dgm:pt modelId="{1C481AF1-0038-42A3-9656-E7924150893A}" type="pres">
      <dgm:prSet presAssocID="{3C016B97-E249-4C8B-A4F8-F321E042204B}" presName="level" presStyleLbl="node1" presStyleIdx="2" presStyleCnt="5">
        <dgm:presLayoutVars>
          <dgm:chMax val="1"/>
          <dgm:bulletEnabled val="1"/>
        </dgm:presLayoutVars>
      </dgm:prSet>
      <dgm:spPr/>
    </dgm:pt>
    <dgm:pt modelId="{2FD289B4-058C-4E68-8D05-4A33DFB94132}" type="pres">
      <dgm:prSet presAssocID="{3C016B97-E249-4C8B-A4F8-F321E042204B}" presName="levelTx" presStyleLbl="revTx" presStyleIdx="0" presStyleCnt="0">
        <dgm:presLayoutVars>
          <dgm:chMax val="1"/>
          <dgm:bulletEnabled val="1"/>
        </dgm:presLayoutVars>
      </dgm:prSet>
      <dgm:spPr/>
    </dgm:pt>
    <dgm:pt modelId="{5302AE4B-E8DF-4EE3-92CA-6226187F0E30}" type="pres">
      <dgm:prSet presAssocID="{C0C0B710-EBDE-4796-BFA2-55750E7A9052}" presName="Name8" presStyleCnt="0"/>
      <dgm:spPr/>
    </dgm:pt>
    <dgm:pt modelId="{6AC2A19B-F126-4C47-81AF-CD7E9E0FD80B}" type="pres">
      <dgm:prSet presAssocID="{C0C0B710-EBDE-4796-BFA2-55750E7A9052}" presName="level" presStyleLbl="node1" presStyleIdx="3" presStyleCnt="5">
        <dgm:presLayoutVars>
          <dgm:chMax val="1"/>
          <dgm:bulletEnabled val="1"/>
        </dgm:presLayoutVars>
      </dgm:prSet>
      <dgm:spPr/>
    </dgm:pt>
    <dgm:pt modelId="{DF417BB4-916F-4C64-82C5-E3F560194C38}" type="pres">
      <dgm:prSet presAssocID="{C0C0B710-EBDE-4796-BFA2-55750E7A9052}" presName="levelTx" presStyleLbl="revTx" presStyleIdx="0" presStyleCnt="0">
        <dgm:presLayoutVars>
          <dgm:chMax val="1"/>
          <dgm:bulletEnabled val="1"/>
        </dgm:presLayoutVars>
      </dgm:prSet>
      <dgm:spPr/>
    </dgm:pt>
    <dgm:pt modelId="{EC4E73F3-A2EE-45C7-98C6-AC5BE1F61243}" type="pres">
      <dgm:prSet presAssocID="{40862D49-8ACA-46FA-A44E-373C1E8C73DE}" presName="Name8" presStyleCnt="0"/>
      <dgm:spPr/>
    </dgm:pt>
    <dgm:pt modelId="{5D152DA5-7486-45C5-86C1-B10617DB5F64}" type="pres">
      <dgm:prSet presAssocID="{40862D49-8ACA-46FA-A44E-373C1E8C73DE}" presName="level" presStyleLbl="node1" presStyleIdx="4" presStyleCnt="5">
        <dgm:presLayoutVars>
          <dgm:chMax val="1"/>
          <dgm:bulletEnabled val="1"/>
        </dgm:presLayoutVars>
      </dgm:prSet>
      <dgm:spPr/>
    </dgm:pt>
    <dgm:pt modelId="{FE17F5C2-D61D-4324-BFDB-518FD683AD1A}" type="pres">
      <dgm:prSet presAssocID="{40862D49-8ACA-46FA-A44E-373C1E8C73DE}" presName="levelTx" presStyleLbl="revTx" presStyleIdx="0" presStyleCnt="0">
        <dgm:presLayoutVars>
          <dgm:chMax val="1"/>
          <dgm:bulletEnabled val="1"/>
        </dgm:presLayoutVars>
      </dgm:prSet>
      <dgm:spPr/>
    </dgm:pt>
  </dgm:ptLst>
  <dgm:cxnLst>
    <dgm:cxn modelId="{D4AF9415-E621-413A-8B36-6C06425D6101}" srcId="{0FA8D0C4-AAC3-411F-B48D-362003109409}" destId="{3C016B97-E249-4C8B-A4F8-F321E042204B}" srcOrd="2" destOrd="0" parTransId="{13FA8B03-9712-4780-BF64-636D350E5F55}" sibTransId="{71C01E0C-D87E-4B31-B41B-0BFBE72DBB02}"/>
    <dgm:cxn modelId="{FF32131E-256E-4FBA-89A6-274653D69B24}" type="presOf" srcId="{3C016B97-E249-4C8B-A4F8-F321E042204B}" destId="{1C481AF1-0038-42A3-9656-E7924150893A}" srcOrd="0" destOrd="0" presId="urn:microsoft.com/office/officeart/2005/8/layout/pyramid1"/>
    <dgm:cxn modelId="{A10B4023-F446-499A-AA7A-912CC142459D}" srcId="{0FA8D0C4-AAC3-411F-B48D-362003109409}" destId="{40862D49-8ACA-46FA-A44E-373C1E8C73DE}" srcOrd="4" destOrd="0" parTransId="{1E25F757-DE7E-42F7-9AD1-79423E5FD24B}" sibTransId="{418AE195-0A01-444D-A83C-2E872D1EEBAE}"/>
    <dgm:cxn modelId="{2ACD8824-75F0-41A0-8C6B-F0D7179B1EF1}" type="presOf" srcId="{75EF0183-97D3-416C-A666-9398DE34175C}" destId="{1FDD5C4B-9561-4C58-B8A3-F16C729D6031}" srcOrd="0" destOrd="0" presId="urn:microsoft.com/office/officeart/2005/8/layout/pyramid1"/>
    <dgm:cxn modelId="{69B11B5C-D7D6-461F-9F78-4E9835C5884B}" type="presOf" srcId="{3C016B97-E249-4C8B-A4F8-F321E042204B}" destId="{2FD289B4-058C-4E68-8D05-4A33DFB94132}" srcOrd="1" destOrd="0" presId="urn:microsoft.com/office/officeart/2005/8/layout/pyramid1"/>
    <dgm:cxn modelId="{1F835842-8CC9-4D75-8EC5-87D882F58C78}" type="presOf" srcId="{40862D49-8ACA-46FA-A44E-373C1E8C73DE}" destId="{FE17F5C2-D61D-4324-BFDB-518FD683AD1A}" srcOrd="1" destOrd="0" presId="urn:microsoft.com/office/officeart/2005/8/layout/pyramid1"/>
    <dgm:cxn modelId="{94B3ED65-4D84-4738-BB8F-61202C51984F}" type="presOf" srcId="{75EF0183-97D3-416C-A666-9398DE34175C}" destId="{6DA35248-E957-455B-AA0D-BA01C24D39B2}" srcOrd="1" destOrd="0" presId="urn:microsoft.com/office/officeart/2005/8/layout/pyramid1"/>
    <dgm:cxn modelId="{09387066-8628-40D9-8332-A87FD96CB754}" type="presOf" srcId="{F4D03CE5-6A58-444B-A4B6-E3A302DE83CB}" destId="{6341D774-B860-478A-93D4-5B840855A1E9}" srcOrd="1" destOrd="0" presId="urn:microsoft.com/office/officeart/2005/8/layout/pyramid1"/>
    <dgm:cxn modelId="{4467BF66-A223-490F-AEC0-7B78574CA0BF}" type="presOf" srcId="{0FA8D0C4-AAC3-411F-B48D-362003109409}" destId="{EA4AFB12-9BD7-431A-8CD1-9BF72D1BC085}" srcOrd="0" destOrd="0" presId="urn:microsoft.com/office/officeart/2005/8/layout/pyramid1"/>
    <dgm:cxn modelId="{BE634A6E-700C-4AE6-8B6E-2D979E0BF007}" type="presOf" srcId="{C0C0B710-EBDE-4796-BFA2-55750E7A9052}" destId="{6AC2A19B-F126-4C47-81AF-CD7E9E0FD80B}" srcOrd="0" destOrd="0" presId="urn:microsoft.com/office/officeart/2005/8/layout/pyramid1"/>
    <dgm:cxn modelId="{A7674B79-F106-495C-A00F-146706EC507F}" srcId="{0FA8D0C4-AAC3-411F-B48D-362003109409}" destId="{F4D03CE5-6A58-444B-A4B6-E3A302DE83CB}" srcOrd="1" destOrd="0" parTransId="{3CE86B0B-C45A-4A64-A4FB-B30FEB3E1395}" sibTransId="{1EC4C008-5D9D-4F62-BCD9-934F418A4C65}"/>
    <dgm:cxn modelId="{A7CF8890-3B61-4765-BAE6-E623571994F2}" type="presOf" srcId="{C0C0B710-EBDE-4796-BFA2-55750E7A9052}" destId="{DF417BB4-916F-4C64-82C5-E3F560194C38}" srcOrd="1" destOrd="0" presId="urn:microsoft.com/office/officeart/2005/8/layout/pyramid1"/>
    <dgm:cxn modelId="{A8C705B1-DBD2-4D10-9C29-B6DD076DA67C}" srcId="{0FA8D0C4-AAC3-411F-B48D-362003109409}" destId="{C0C0B710-EBDE-4796-BFA2-55750E7A9052}" srcOrd="3" destOrd="0" parTransId="{656E73C7-B2D4-41BE-80A5-803D0295B9B6}" sibTransId="{E2772ECB-CB76-43B5-A15C-59FED0DA8253}"/>
    <dgm:cxn modelId="{B4ABD1E4-E612-4CCA-934A-91F61E45E770}" type="presOf" srcId="{40862D49-8ACA-46FA-A44E-373C1E8C73DE}" destId="{5D152DA5-7486-45C5-86C1-B10617DB5F64}" srcOrd="0" destOrd="0" presId="urn:microsoft.com/office/officeart/2005/8/layout/pyramid1"/>
    <dgm:cxn modelId="{7F06F1FB-19D5-4951-B13D-8512A0A1D277}" srcId="{0FA8D0C4-AAC3-411F-B48D-362003109409}" destId="{75EF0183-97D3-416C-A666-9398DE34175C}" srcOrd="0" destOrd="0" parTransId="{8E3DE8A7-B09D-4147-8FEF-6FCDB4B40431}" sibTransId="{0BE56A61-3765-4217-B9A2-803BB7617212}"/>
    <dgm:cxn modelId="{0F70B6FF-8FCD-4E66-A0ED-1A31F65DB3E2}" type="presOf" srcId="{F4D03CE5-6A58-444B-A4B6-E3A302DE83CB}" destId="{C91F2FAA-0BF7-4C96-A0D4-9FC0F608EB34}" srcOrd="0" destOrd="0" presId="urn:microsoft.com/office/officeart/2005/8/layout/pyramid1"/>
    <dgm:cxn modelId="{C744BCF1-65DF-43C7-9EFA-7222F604A00B}" type="presParOf" srcId="{EA4AFB12-9BD7-431A-8CD1-9BF72D1BC085}" destId="{379F93C1-1D2D-4573-86FF-0DBD27F94A6D}" srcOrd="0" destOrd="0" presId="urn:microsoft.com/office/officeart/2005/8/layout/pyramid1"/>
    <dgm:cxn modelId="{BE144067-E837-4BA2-8162-BF30A5E24C65}" type="presParOf" srcId="{379F93C1-1D2D-4573-86FF-0DBD27F94A6D}" destId="{1FDD5C4B-9561-4C58-B8A3-F16C729D6031}" srcOrd="0" destOrd="0" presId="urn:microsoft.com/office/officeart/2005/8/layout/pyramid1"/>
    <dgm:cxn modelId="{6DBE7876-6E29-4428-B458-6186D9A9EEA2}" type="presParOf" srcId="{379F93C1-1D2D-4573-86FF-0DBD27F94A6D}" destId="{6DA35248-E957-455B-AA0D-BA01C24D39B2}" srcOrd="1" destOrd="0" presId="urn:microsoft.com/office/officeart/2005/8/layout/pyramid1"/>
    <dgm:cxn modelId="{32821BD5-081D-4B23-8C89-B41502E3EE30}" type="presParOf" srcId="{EA4AFB12-9BD7-431A-8CD1-9BF72D1BC085}" destId="{DF6232B4-4DD2-4EAE-AF50-2C2C61BAEFBD}" srcOrd="1" destOrd="0" presId="urn:microsoft.com/office/officeart/2005/8/layout/pyramid1"/>
    <dgm:cxn modelId="{A155A59F-7BC7-4425-A307-1A2AE8E0387B}" type="presParOf" srcId="{DF6232B4-4DD2-4EAE-AF50-2C2C61BAEFBD}" destId="{C91F2FAA-0BF7-4C96-A0D4-9FC0F608EB34}" srcOrd="0" destOrd="0" presId="urn:microsoft.com/office/officeart/2005/8/layout/pyramid1"/>
    <dgm:cxn modelId="{3520774F-76EA-40C3-931C-7B82EA3062F7}" type="presParOf" srcId="{DF6232B4-4DD2-4EAE-AF50-2C2C61BAEFBD}" destId="{6341D774-B860-478A-93D4-5B840855A1E9}" srcOrd="1" destOrd="0" presId="urn:microsoft.com/office/officeart/2005/8/layout/pyramid1"/>
    <dgm:cxn modelId="{D4797530-CC20-48C2-B595-E625DB026858}" type="presParOf" srcId="{EA4AFB12-9BD7-431A-8CD1-9BF72D1BC085}" destId="{249FD9B7-C7C7-4894-92EC-486930BEA30A}" srcOrd="2" destOrd="0" presId="urn:microsoft.com/office/officeart/2005/8/layout/pyramid1"/>
    <dgm:cxn modelId="{49927216-71E9-40B7-9286-551EFC59480C}" type="presParOf" srcId="{249FD9B7-C7C7-4894-92EC-486930BEA30A}" destId="{1C481AF1-0038-42A3-9656-E7924150893A}" srcOrd="0" destOrd="0" presId="urn:microsoft.com/office/officeart/2005/8/layout/pyramid1"/>
    <dgm:cxn modelId="{A762ED6C-A0A8-429A-8B5B-60ADA7081B36}" type="presParOf" srcId="{249FD9B7-C7C7-4894-92EC-486930BEA30A}" destId="{2FD289B4-058C-4E68-8D05-4A33DFB94132}" srcOrd="1" destOrd="0" presId="urn:microsoft.com/office/officeart/2005/8/layout/pyramid1"/>
    <dgm:cxn modelId="{943F9D0C-49B1-470E-90F2-6F8644261F30}" type="presParOf" srcId="{EA4AFB12-9BD7-431A-8CD1-9BF72D1BC085}" destId="{5302AE4B-E8DF-4EE3-92CA-6226187F0E30}" srcOrd="3" destOrd="0" presId="urn:microsoft.com/office/officeart/2005/8/layout/pyramid1"/>
    <dgm:cxn modelId="{5F3AF5D9-99C4-4554-B25D-365C62270323}" type="presParOf" srcId="{5302AE4B-E8DF-4EE3-92CA-6226187F0E30}" destId="{6AC2A19B-F126-4C47-81AF-CD7E9E0FD80B}" srcOrd="0" destOrd="0" presId="urn:microsoft.com/office/officeart/2005/8/layout/pyramid1"/>
    <dgm:cxn modelId="{A5E1D654-2D22-4361-A752-9F80CF8AFAEE}" type="presParOf" srcId="{5302AE4B-E8DF-4EE3-92CA-6226187F0E30}" destId="{DF417BB4-916F-4C64-82C5-E3F560194C38}" srcOrd="1" destOrd="0" presId="urn:microsoft.com/office/officeart/2005/8/layout/pyramid1"/>
    <dgm:cxn modelId="{B3BE1EFA-5E32-48AB-9A35-A6ACF81817C4}" type="presParOf" srcId="{EA4AFB12-9BD7-431A-8CD1-9BF72D1BC085}" destId="{EC4E73F3-A2EE-45C7-98C6-AC5BE1F61243}" srcOrd="4" destOrd="0" presId="urn:microsoft.com/office/officeart/2005/8/layout/pyramid1"/>
    <dgm:cxn modelId="{08DE66E9-7CEC-495D-8711-5DD3E5E2A63E}" type="presParOf" srcId="{EC4E73F3-A2EE-45C7-98C6-AC5BE1F61243}" destId="{5D152DA5-7486-45C5-86C1-B10617DB5F64}" srcOrd="0" destOrd="0" presId="urn:microsoft.com/office/officeart/2005/8/layout/pyramid1"/>
    <dgm:cxn modelId="{0114BC8E-74BE-4352-A106-21A9C430C86C}" type="presParOf" srcId="{EC4E73F3-A2EE-45C7-98C6-AC5BE1F61243}" destId="{FE17F5C2-D61D-4324-BFDB-518FD683AD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FA8D0C4-AAC3-411F-B48D-362003109409}" type="doc">
      <dgm:prSet loTypeId="urn:microsoft.com/office/officeart/2005/8/layout/pyramid1" loCatId="pyramid" qsTypeId="urn:microsoft.com/office/officeart/2005/8/quickstyle/3d2" qsCatId="3D" csTypeId="urn:microsoft.com/office/officeart/2005/8/colors/colorful1" csCatId="colorful" phldr="1"/>
      <dgm:spPr/>
    </dgm:pt>
    <dgm:pt modelId="{75EF0183-97D3-416C-A666-9398DE34175C}">
      <dgm:prSet phldrT="[テキスト]"/>
      <dgm:spPr/>
      <dgm:t>
        <a:bodyPr/>
        <a:lstStyle/>
        <a:p>
          <a:r>
            <a:rPr kumimoji="1" lang="ja-JP" altLang="en-US" dirty="0"/>
            <a:t>国際規格</a:t>
          </a:r>
        </a:p>
      </dgm:t>
    </dgm:pt>
    <dgm:pt modelId="{8E3DE8A7-B09D-4147-8FEF-6FCDB4B40431}" type="parTrans" cxnId="{7F06F1FB-19D5-4951-B13D-8512A0A1D277}">
      <dgm:prSet/>
      <dgm:spPr/>
      <dgm:t>
        <a:bodyPr/>
        <a:lstStyle/>
        <a:p>
          <a:endParaRPr kumimoji="1" lang="ja-JP" altLang="en-US"/>
        </a:p>
      </dgm:t>
    </dgm:pt>
    <dgm:pt modelId="{0BE56A61-3765-4217-B9A2-803BB7617212}" type="sibTrans" cxnId="{7F06F1FB-19D5-4951-B13D-8512A0A1D277}">
      <dgm:prSet/>
      <dgm:spPr/>
      <dgm:t>
        <a:bodyPr/>
        <a:lstStyle/>
        <a:p>
          <a:endParaRPr kumimoji="1" lang="ja-JP" altLang="en-US"/>
        </a:p>
      </dgm:t>
    </dgm:pt>
    <dgm:pt modelId="{F4D03CE5-6A58-444B-A4B6-E3A302DE83CB}">
      <dgm:prSet phldrT="[テキスト]"/>
      <dgm:spPr/>
      <dgm:t>
        <a:bodyPr/>
        <a:lstStyle/>
        <a:p>
          <a:r>
            <a:rPr kumimoji="1" lang="ja-JP" altLang="en-US" dirty="0"/>
            <a:t>地域規格</a:t>
          </a:r>
        </a:p>
      </dgm:t>
    </dgm:pt>
    <dgm:pt modelId="{3CE86B0B-C45A-4A64-A4FB-B30FEB3E1395}" type="parTrans" cxnId="{A7674B79-F106-495C-A00F-146706EC507F}">
      <dgm:prSet/>
      <dgm:spPr/>
      <dgm:t>
        <a:bodyPr/>
        <a:lstStyle/>
        <a:p>
          <a:endParaRPr kumimoji="1" lang="ja-JP" altLang="en-US"/>
        </a:p>
      </dgm:t>
    </dgm:pt>
    <dgm:pt modelId="{1EC4C008-5D9D-4F62-BCD9-934F418A4C65}" type="sibTrans" cxnId="{A7674B79-F106-495C-A00F-146706EC507F}">
      <dgm:prSet/>
      <dgm:spPr/>
      <dgm:t>
        <a:bodyPr/>
        <a:lstStyle/>
        <a:p>
          <a:endParaRPr kumimoji="1" lang="ja-JP" altLang="en-US"/>
        </a:p>
      </dgm:t>
    </dgm:pt>
    <dgm:pt modelId="{3C016B97-E249-4C8B-A4F8-F321E042204B}">
      <dgm:prSet phldrT="[テキスト]"/>
      <dgm:spPr/>
      <dgm:t>
        <a:bodyPr/>
        <a:lstStyle/>
        <a:p>
          <a:r>
            <a:rPr kumimoji="1" lang="ja-JP" altLang="en-US" b="0" dirty="0">
              <a:solidFill>
                <a:schemeClr val="tx1"/>
              </a:solidFill>
            </a:rPr>
            <a:t>国家規格</a:t>
          </a:r>
        </a:p>
      </dgm:t>
    </dgm:pt>
    <dgm:pt modelId="{13FA8B03-9712-4780-BF64-636D350E5F55}" type="parTrans" cxnId="{D4AF9415-E621-413A-8B36-6C06425D6101}">
      <dgm:prSet/>
      <dgm:spPr/>
      <dgm:t>
        <a:bodyPr/>
        <a:lstStyle/>
        <a:p>
          <a:endParaRPr kumimoji="1" lang="ja-JP" altLang="en-US"/>
        </a:p>
      </dgm:t>
    </dgm:pt>
    <dgm:pt modelId="{71C01E0C-D87E-4B31-B41B-0BFBE72DBB02}" type="sibTrans" cxnId="{D4AF9415-E621-413A-8B36-6C06425D6101}">
      <dgm:prSet/>
      <dgm:spPr/>
      <dgm:t>
        <a:bodyPr/>
        <a:lstStyle/>
        <a:p>
          <a:endParaRPr kumimoji="1" lang="ja-JP" altLang="en-US"/>
        </a:p>
      </dgm:t>
    </dgm:pt>
    <dgm:pt modelId="{C0C0B710-EBDE-4796-BFA2-55750E7A9052}">
      <dgm:prSet phldrT="[テキスト]"/>
      <dgm:spPr/>
      <dgm:t>
        <a:bodyPr/>
        <a:lstStyle/>
        <a:p>
          <a:r>
            <a:rPr kumimoji="1" lang="ja-JP" altLang="en-US" b="1" dirty="0">
              <a:solidFill>
                <a:srgbClr val="FF0000"/>
              </a:solidFill>
            </a:rPr>
            <a:t>団体規格</a:t>
          </a:r>
        </a:p>
      </dgm:t>
    </dgm:pt>
    <dgm:pt modelId="{656E73C7-B2D4-41BE-80A5-803D0295B9B6}" type="parTrans" cxnId="{A8C705B1-DBD2-4D10-9C29-B6DD076DA67C}">
      <dgm:prSet/>
      <dgm:spPr/>
      <dgm:t>
        <a:bodyPr/>
        <a:lstStyle/>
        <a:p>
          <a:endParaRPr kumimoji="1" lang="ja-JP" altLang="en-US"/>
        </a:p>
      </dgm:t>
    </dgm:pt>
    <dgm:pt modelId="{E2772ECB-CB76-43B5-A15C-59FED0DA8253}" type="sibTrans" cxnId="{A8C705B1-DBD2-4D10-9C29-B6DD076DA67C}">
      <dgm:prSet/>
      <dgm:spPr/>
      <dgm:t>
        <a:bodyPr/>
        <a:lstStyle/>
        <a:p>
          <a:endParaRPr kumimoji="1" lang="ja-JP" altLang="en-US"/>
        </a:p>
      </dgm:t>
    </dgm:pt>
    <dgm:pt modelId="{40862D49-8ACA-46FA-A44E-373C1E8C73DE}">
      <dgm:prSet phldrT="[テキスト]"/>
      <dgm:spPr/>
      <dgm:t>
        <a:bodyPr/>
        <a:lstStyle/>
        <a:p>
          <a:r>
            <a:rPr kumimoji="1" lang="ja-JP" altLang="en-US" dirty="0"/>
            <a:t>社内規格</a:t>
          </a:r>
        </a:p>
      </dgm:t>
    </dgm:pt>
    <dgm:pt modelId="{1E25F757-DE7E-42F7-9AD1-79423E5FD24B}" type="parTrans" cxnId="{A10B4023-F446-499A-AA7A-912CC142459D}">
      <dgm:prSet/>
      <dgm:spPr/>
      <dgm:t>
        <a:bodyPr/>
        <a:lstStyle/>
        <a:p>
          <a:endParaRPr kumimoji="1" lang="ja-JP" altLang="en-US"/>
        </a:p>
      </dgm:t>
    </dgm:pt>
    <dgm:pt modelId="{418AE195-0A01-444D-A83C-2E872D1EEBAE}" type="sibTrans" cxnId="{A10B4023-F446-499A-AA7A-912CC142459D}">
      <dgm:prSet/>
      <dgm:spPr/>
      <dgm:t>
        <a:bodyPr/>
        <a:lstStyle/>
        <a:p>
          <a:endParaRPr kumimoji="1" lang="ja-JP" altLang="en-US"/>
        </a:p>
      </dgm:t>
    </dgm:pt>
    <dgm:pt modelId="{EA4AFB12-9BD7-431A-8CD1-9BF72D1BC085}" type="pres">
      <dgm:prSet presAssocID="{0FA8D0C4-AAC3-411F-B48D-362003109409}" presName="Name0" presStyleCnt="0">
        <dgm:presLayoutVars>
          <dgm:dir/>
          <dgm:animLvl val="lvl"/>
          <dgm:resizeHandles val="exact"/>
        </dgm:presLayoutVars>
      </dgm:prSet>
      <dgm:spPr/>
    </dgm:pt>
    <dgm:pt modelId="{379F93C1-1D2D-4573-86FF-0DBD27F94A6D}" type="pres">
      <dgm:prSet presAssocID="{75EF0183-97D3-416C-A666-9398DE34175C}" presName="Name8" presStyleCnt="0"/>
      <dgm:spPr/>
    </dgm:pt>
    <dgm:pt modelId="{1FDD5C4B-9561-4C58-B8A3-F16C729D6031}" type="pres">
      <dgm:prSet presAssocID="{75EF0183-97D3-416C-A666-9398DE34175C}" presName="level" presStyleLbl="node1" presStyleIdx="0" presStyleCnt="5">
        <dgm:presLayoutVars>
          <dgm:chMax val="1"/>
          <dgm:bulletEnabled val="1"/>
        </dgm:presLayoutVars>
      </dgm:prSet>
      <dgm:spPr/>
    </dgm:pt>
    <dgm:pt modelId="{6DA35248-E957-455B-AA0D-BA01C24D39B2}" type="pres">
      <dgm:prSet presAssocID="{75EF0183-97D3-416C-A666-9398DE34175C}" presName="levelTx" presStyleLbl="revTx" presStyleIdx="0" presStyleCnt="0">
        <dgm:presLayoutVars>
          <dgm:chMax val="1"/>
          <dgm:bulletEnabled val="1"/>
        </dgm:presLayoutVars>
      </dgm:prSet>
      <dgm:spPr/>
    </dgm:pt>
    <dgm:pt modelId="{DF6232B4-4DD2-4EAE-AF50-2C2C61BAEFBD}" type="pres">
      <dgm:prSet presAssocID="{F4D03CE5-6A58-444B-A4B6-E3A302DE83CB}" presName="Name8" presStyleCnt="0"/>
      <dgm:spPr/>
    </dgm:pt>
    <dgm:pt modelId="{C91F2FAA-0BF7-4C96-A0D4-9FC0F608EB34}" type="pres">
      <dgm:prSet presAssocID="{F4D03CE5-6A58-444B-A4B6-E3A302DE83CB}" presName="level" presStyleLbl="node1" presStyleIdx="1" presStyleCnt="5">
        <dgm:presLayoutVars>
          <dgm:chMax val="1"/>
          <dgm:bulletEnabled val="1"/>
        </dgm:presLayoutVars>
      </dgm:prSet>
      <dgm:spPr/>
    </dgm:pt>
    <dgm:pt modelId="{6341D774-B860-478A-93D4-5B840855A1E9}" type="pres">
      <dgm:prSet presAssocID="{F4D03CE5-6A58-444B-A4B6-E3A302DE83CB}" presName="levelTx" presStyleLbl="revTx" presStyleIdx="0" presStyleCnt="0">
        <dgm:presLayoutVars>
          <dgm:chMax val="1"/>
          <dgm:bulletEnabled val="1"/>
        </dgm:presLayoutVars>
      </dgm:prSet>
      <dgm:spPr/>
    </dgm:pt>
    <dgm:pt modelId="{249FD9B7-C7C7-4894-92EC-486930BEA30A}" type="pres">
      <dgm:prSet presAssocID="{3C016B97-E249-4C8B-A4F8-F321E042204B}" presName="Name8" presStyleCnt="0"/>
      <dgm:spPr/>
    </dgm:pt>
    <dgm:pt modelId="{1C481AF1-0038-42A3-9656-E7924150893A}" type="pres">
      <dgm:prSet presAssocID="{3C016B97-E249-4C8B-A4F8-F321E042204B}" presName="level" presStyleLbl="node1" presStyleIdx="2" presStyleCnt="5">
        <dgm:presLayoutVars>
          <dgm:chMax val="1"/>
          <dgm:bulletEnabled val="1"/>
        </dgm:presLayoutVars>
      </dgm:prSet>
      <dgm:spPr/>
    </dgm:pt>
    <dgm:pt modelId="{2FD289B4-058C-4E68-8D05-4A33DFB94132}" type="pres">
      <dgm:prSet presAssocID="{3C016B97-E249-4C8B-A4F8-F321E042204B}" presName="levelTx" presStyleLbl="revTx" presStyleIdx="0" presStyleCnt="0">
        <dgm:presLayoutVars>
          <dgm:chMax val="1"/>
          <dgm:bulletEnabled val="1"/>
        </dgm:presLayoutVars>
      </dgm:prSet>
      <dgm:spPr/>
    </dgm:pt>
    <dgm:pt modelId="{5302AE4B-E8DF-4EE3-92CA-6226187F0E30}" type="pres">
      <dgm:prSet presAssocID="{C0C0B710-EBDE-4796-BFA2-55750E7A9052}" presName="Name8" presStyleCnt="0"/>
      <dgm:spPr/>
    </dgm:pt>
    <dgm:pt modelId="{6AC2A19B-F126-4C47-81AF-CD7E9E0FD80B}" type="pres">
      <dgm:prSet presAssocID="{C0C0B710-EBDE-4796-BFA2-55750E7A9052}" presName="level" presStyleLbl="node1" presStyleIdx="3" presStyleCnt="5">
        <dgm:presLayoutVars>
          <dgm:chMax val="1"/>
          <dgm:bulletEnabled val="1"/>
        </dgm:presLayoutVars>
      </dgm:prSet>
      <dgm:spPr/>
    </dgm:pt>
    <dgm:pt modelId="{DF417BB4-916F-4C64-82C5-E3F560194C38}" type="pres">
      <dgm:prSet presAssocID="{C0C0B710-EBDE-4796-BFA2-55750E7A9052}" presName="levelTx" presStyleLbl="revTx" presStyleIdx="0" presStyleCnt="0">
        <dgm:presLayoutVars>
          <dgm:chMax val="1"/>
          <dgm:bulletEnabled val="1"/>
        </dgm:presLayoutVars>
      </dgm:prSet>
      <dgm:spPr/>
    </dgm:pt>
    <dgm:pt modelId="{EC4E73F3-A2EE-45C7-98C6-AC5BE1F61243}" type="pres">
      <dgm:prSet presAssocID="{40862D49-8ACA-46FA-A44E-373C1E8C73DE}" presName="Name8" presStyleCnt="0"/>
      <dgm:spPr/>
    </dgm:pt>
    <dgm:pt modelId="{5D152DA5-7486-45C5-86C1-B10617DB5F64}" type="pres">
      <dgm:prSet presAssocID="{40862D49-8ACA-46FA-A44E-373C1E8C73DE}" presName="level" presStyleLbl="node1" presStyleIdx="4" presStyleCnt="5">
        <dgm:presLayoutVars>
          <dgm:chMax val="1"/>
          <dgm:bulletEnabled val="1"/>
        </dgm:presLayoutVars>
      </dgm:prSet>
      <dgm:spPr/>
    </dgm:pt>
    <dgm:pt modelId="{FE17F5C2-D61D-4324-BFDB-518FD683AD1A}" type="pres">
      <dgm:prSet presAssocID="{40862D49-8ACA-46FA-A44E-373C1E8C73DE}" presName="levelTx" presStyleLbl="revTx" presStyleIdx="0" presStyleCnt="0">
        <dgm:presLayoutVars>
          <dgm:chMax val="1"/>
          <dgm:bulletEnabled val="1"/>
        </dgm:presLayoutVars>
      </dgm:prSet>
      <dgm:spPr/>
    </dgm:pt>
  </dgm:ptLst>
  <dgm:cxnLst>
    <dgm:cxn modelId="{D4AF9415-E621-413A-8B36-6C06425D6101}" srcId="{0FA8D0C4-AAC3-411F-B48D-362003109409}" destId="{3C016B97-E249-4C8B-A4F8-F321E042204B}" srcOrd="2" destOrd="0" parTransId="{13FA8B03-9712-4780-BF64-636D350E5F55}" sibTransId="{71C01E0C-D87E-4B31-B41B-0BFBE72DBB02}"/>
    <dgm:cxn modelId="{FF32131E-256E-4FBA-89A6-274653D69B24}" type="presOf" srcId="{3C016B97-E249-4C8B-A4F8-F321E042204B}" destId="{1C481AF1-0038-42A3-9656-E7924150893A}" srcOrd="0" destOrd="0" presId="urn:microsoft.com/office/officeart/2005/8/layout/pyramid1"/>
    <dgm:cxn modelId="{A10B4023-F446-499A-AA7A-912CC142459D}" srcId="{0FA8D0C4-AAC3-411F-B48D-362003109409}" destId="{40862D49-8ACA-46FA-A44E-373C1E8C73DE}" srcOrd="4" destOrd="0" parTransId="{1E25F757-DE7E-42F7-9AD1-79423E5FD24B}" sibTransId="{418AE195-0A01-444D-A83C-2E872D1EEBAE}"/>
    <dgm:cxn modelId="{2ACD8824-75F0-41A0-8C6B-F0D7179B1EF1}" type="presOf" srcId="{75EF0183-97D3-416C-A666-9398DE34175C}" destId="{1FDD5C4B-9561-4C58-B8A3-F16C729D6031}" srcOrd="0" destOrd="0" presId="urn:microsoft.com/office/officeart/2005/8/layout/pyramid1"/>
    <dgm:cxn modelId="{69B11B5C-D7D6-461F-9F78-4E9835C5884B}" type="presOf" srcId="{3C016B97-E249-4C8B-A4F8-F321E042204B}" destId="{2FD289B4-058C-4E68-8D05-4A33DFB94132}" srcOrd="1" destOrd="0" presId="urn:microsoft.com/office/officeart/2005/8/layout/pyramid1"/>
    <dgm:cxn modelId="{1F835842-8CC9-4D75-8EC5-87D882F58C78}" type="presOf" srcId="{40862D49-8ACA-46FA-A44E-373C1E8C73DE}" destId="{FE17F5C2-D61D-4324-BFDB-518FD683AD1A}" srcOrd="1" destOrd="0" presId="urn:microsoft.com/office/officeart/2005/8/layout/pyramid1"/>
    <dgm:cxn modelId="{94B3ED65-4D84-4738-BB8F-61202C51984F}" type="presOf" srcId="{75EF0183-97D3-416C-A666-9398DE34175C}" destId="{6DA35248-E957-455B-AA0D-BA01C24D39B2}" srcOrd="1" destOrd="0" presId="urn:microsoft.com/office/officeart/2005/8/layout/pyramid1"/>
    <dgm:cxn modelId="{09387066-8628-40D9-8332-A87FD96CB754}" type="presOf" srcId="{F4D03CE5-6A58-444B-A4B6-E3A302DE83CB}" destId="{6341D774-B860-478A-93D4-5B840855A1E9}" srcOrd="1" destOrd="0" presId="urn:microsoft.com/office/officeart/2005/8/layout/pyramid1"/>
    <dgm:cxn modelId="{4467BF66-A223-490F-AEC0-7B78574CA0BF}" type="presOf" srcId="{0FA8D0C4-AAC3-411F-B48D-362003109409}" destId="{EA4AFB12-9BD7-431A-8CD1-9BF72D1BC085}" srcOrd="0" destOrd="0" presId="urn:microsoft.com/office/officeart/2005/8/layout/pyramid1"/>
    <dgm:cxn modelId="{BE634A6E-700C-4AE6-8B6E-2D979E0BF007}" type="presOf" srcId="{C0C0B710-EBDE-4796-BFA2-55750E7A9052}" destId="{6AC2A19B-F126-4C47-81AF-CD7E9E0FD80B}" srcOrd="0" destOrd="0" presId="urn:microsoft.com/office/officeart/2005/8/layout/pyramid1"/>
    <dgm:cxn modelId="{A7674B79-F106-495C-A00F-146706EC507F}" srcId="{0FA8D0C4-AAC3-411F-B48D-362003109409}" destId="{F4D03CE5-6A58-444B-A4B6-E3A302DE83CB}" srcOrd="1" destOrd="0" parTransId="{3CE86B0B-C45A-4A64-A4FB-B30FEB3E1395}" sibTransId="{1EC4C008-5D9D-4F62-BCD9-934F418A4C65}"/>
    <dgm:cxn modelId="{A7CF8890-3B61-4765-BAE6-E623571994F2}" type="presOf" srcId="{C0C0B710-EBDE-4796-BFA2-55750E7A9052}" destId="{DF417BB4-916F-4C64-82C5-E3F560194C38}" srcOrd="1" destOrd="0" presId="urn:microsoft.com/office/officeart/2005/8/layout/pyramid1"/>
    <dgm:cxn modelId="{A8C705B1-DBD2-4D10-9C29-B6DD076DA67C}" srcId="{0FA8D0C4-AAC3-411F-B48D-362003109409}" destId="{C0C0B710-EBDE-4796-BFA2-55750E7A9052}" srcOrd="3" destOrd="0" parTransId="{656E73C7-B2D4-41BE-80A5-803D0295B9B6}" sibTransId="{E2772ECB-CB76-43B5-A15C-59FED0DA8253}"/>
    <dgm:cxn modelId="{B4ABD1E4-E612-4CCA-934A-91F61E45E770}" type="presOf" srcId="{40862D49-8ACA-46FA-A44E-373C1E8C73DE}" destId="{5D152DA5-7486-45C5-86C1-B10617DB5F64}" srcOrd="0" destOrd="0" presId="urn:microsoft.com/office/officeart/2005/8/layout/pyramid1"/>
    <dgm:cxn modelId="{7F06F1FB-19D5-4951-B13D-8512A0A1D277}" srcId="{0FA8D0C4-AAC3-411F-B48D-362003109409}" destId="{75EF0183-97D3-416C-A666-9398DE34175C}" srcOrd="0" destOrd="0" parTransId="{8E3DE8A7-B09D-4147-8FEF-6FCDB4B40431}" sibTransId="{0BE56A61-3765-4217-B9A2-803BB7617212}"/>
    <dgm:cxn modelId="{0F70B6FF-8FCD-4E66-A0ED-1A31F65DB3E2}" type="presOf" srcId="{F4D03CE5-6A58-444B-A4B6-E3A302DE83CB}" destId="{C91F2FAA-0BF7-4C96-A0D4-9FC0F608EB34}" srcOrd="0" destOrd="0" presId="urn:microsoft.com/office/officeart/2005/8/layout/pyramid1"/>
    <dgm:cxn modelId="{C744BCF1-65DF-43C7-9EFA-7222F604A00B}" type="presParOf" srcId="{EA4AFB12-9BD7-431A-8CD1-9BF72D1BC085}" destId="{379F93C1-1D2D-4573-86FF-0DBD27F94A6D}" srcOrd="0" destOrd="0" presId="urn:microsoft.com/office/officeart/2005/8/layout/pyramid1"/>
    <dgm:cxn modelId="{BE144067-E837-4BA2-8162-BF30A5E24C65}" type="presParOf" srcId="{379F93C1-1D2D-4573-86FF-0DBD27F94A6D}" destId="{1FDD5C4B-9561-4C58-B8A3-F16C729D6031}" srcOrd="0" destOrd="0" presId="urn:microsoft.com/office/officeart/2005/8/layout/pyramid1"/>
    <dgm:cxn modelId="{6DBE7876-6E29-4428-B458-6186D9A9EEA2}" type="presParOf" srcId="{379F93C1-1D2D-4573-86FF-0DBD27F94A6D}" destId="{6DA35248-E957-455B-AA0D-BA01C24D39B2}" srcOrd="1" destOrd="0" presId="urn:microsoft.com/office/officeart/2005/8/layout/pyramid1"/>
    <dgm:cxn modelId="{32821BD5-081D-4B23-8C89-B41502E3EE30}" type="presParOf" srcId="{EA4AFB12-9BD7-431A-8CD1-9BF72D1BC085}" destId="{DF6232B4-4DD2-4EAE-AF50-2C2C61BAEFBD}" srcOrd="1" destOrd="0" presId="urn:microsoft.com/office/officeart/2005/8/layout/pyramid1"/>
    <dgm:cxn modelId="{A155A59F-7BC7-4425-A307-1A2AE8E0387B}" type="presParOf" srcId="{DF6232B4-4DD2-4EAE-AF50-2C2C61BAEFBD}" destId="{C91F2FAA-0BF7-4C96-A0D4-9FC0F608EB34}" srcOrd="0" destOrd="0" presId="urn:microsoft.com/office/officeart/2005/8/layout/pyramid1"/>
    <dgm:cxn modelId="{3520774F-76EA-40C3-931C-7B82EA3062F7}" type="presParOf" srcId="{DF6232B4-4DD2-4EAE-AF50-2C2C61BAEFBD}" destId="{6341D774-B860-478A-93D4-5B840855A1E9}" srcOrd="1" destOrd="0" presId="urn:microsoft.com/office/officeart/2005/8/layout/pyramid1"/>
    <dgm:cxn modelId="{D4797530-CC20-48C2-B595-E625DB026858}" type="presParOf" srcId="{EA4AFB12-9BD7-431A-8CD1-9BF72D1BC085}" destId="{249FD9B7-C7C7-4894-92EC-486930BEA30A}" srcOrd="2" destOrd="0" presId="urn:microsoft.com/office/officeart/2005/8/layout/pyramid1"/>
    <dgm:cxn modelId="{49927216-71E9-40B7-9286-551EFC59480C}" type="presParOf" srcId="{249FD9B7-C7C7-4894-92EC-486930BEA30A}" destId="{1C481AF1-0038-42A3-9656-E7924150893A}" srcOrd="0" destOrd="0" presId="urn:microsoft.com/office/officeart/2005/8/layout/pyramid1"/>
    <dgm:cxn modelId="{A762ED6C-A0A8-429A-8B5B-60ADA7081B36}" type="presParOf" srcId="{249FD9B7-C7C7-4894-92EC-486930BEA30A}" destId="{2FD289B4-058C-4E68-8D05-4A33DFB94132}" srcOrd="1" destOrd="0" presId="urn:microsoft.com/office/officeart/2005/8/layout/pyramid1"/>
    <dgm:cxn modelId="{943F9D0C-49B1-470E-90F2-6F8644261F30}" type="presParOf" srcId="{EA4AFB12-9BD7-431A-8CD1-9BF72D1BC085}" destId="{5302AE4B-E8DF-4EE3-92CA-6226187F0E30}" srcOrd="3" destOrd="0" presId="urn:microsoft.com/office/officeart/2005/8/layout/pyramid1"/>
    <dgm:cxn modelId="{5F3AF5D9-99C4-4554-B25D-365C62270323}" type="presParOf" srcId="{5302AE4B-E8DF-4EE3-92CA-6226187F0E30}" destId="{6AC2A19B-F126-4C47-81AF-CD7E9E0FD80B}" srcOrd="0" destOrd="0" presId="urn:microsoft.com/office/officeart/2005/8/layout/pyramid1"/>
    <dgm:cxn modelId="{A5E1D654-2D22-4361-A752-9F80CF8AFAEE}" type="presParOf" srcId="{5302AE4B-E8DF-4EE3-92CA-6226187F0E30}" destId="{DF417BB4-916F-4C64-82C5-E3F560194C38}" srcOrd="1" destOrd="0" presId="urn:microsoft.com/office/officeart/2005/8/layout/pyramid1"/>
    <dgm:cxn modelId="{B3BE1EFA-5E32-48AB-9A35-A6ACF81817C4}" type="presParOf" srcId="{EA4AFB12-9BD7-431A-8CD1-9BF72D1BC085}" destId="{EC4E73F3-A2EE-45C7-98C6-AC5BE1F61243}" srcOrd="4" destOrd="0" presId="urn:microsoft.com/office/officeart/2005/8/layout/pyramid1"/>
    <dgm:cxn modelId="{08DE66E9-7CEC-495D-8711-5DD3E5E2A63E}" type="presParOf" srcId="{EC4E73F3-A2EE-45C7-98C6-AC5BE1F61243}" destId="{5D152DA5-7486-45C5-86C1-B10617DB5F64}" srcOrd="0" destOrd="0" presId="urn:microsoft.com/office/officeart/2005/8/layout/pyramid1"/>
    <dgm:cxn modelId="{0114BC8E-74BE-4352-A106-21A9C430C86C}" type="presParOf" srcId="{EC4E73F3-A2EE-45C7-98C6-AC5BE1F61243}" destId="{FE17F5C2-D61D-4324-BFDB-518FD683AD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FA8D0C4-AAC3-411F-B48D-362003109409}" type="doc">
      <dgm:prSet loTypeId="urn:microsoft.com/office/officeart/2005/8/layout/pyramid1" loCatId="pyramid" qsTypeId="urn:microsoft.com/office/officeart/2005/8/quickstyle/3d2" qsCatId="3D" csTypeId="urn:microsoft.com/office/officeart/2005/8/colors/colorful1" csCatId="colorful" phldr="1"/>
      <dgm:spPr/>
    </dgm:pt>
    <dgm:pt modelId="{75EF0183-97D3-416C-A666-9398DE34175C}">
      <dgm:prSet phldrT="[テキスト]"/>
      <dgm:spPr/>
      <dgm:t>
        <a:bodyPr/>
        <a:lstStyle/>
        <a:p>
          <a:r>
            <a:rPr kumimoji="1" lang="ja-JP" altLang="en-US" dirty="0"/>
            <a:t>国際規格</a:t>
          </a:r>
        </a:p>
      </dgm:t>
    </dgm:pt>
    <dgm:pt modelId="{8E3DE8A7-B09D-4147-8FEF-6FCDB4B40431}" type="parTrans" cxnId="{7F06F1FB-19D5-4951-B13D-8512A0A1D277}">
      <dgm:prSet/>
      <dgm:spPr/>
      <dgm:t>
        <a:bodyPr/>
        <a:lstStyle/>
        <a:p>
          <a:endParaRPr kumimoji="1" lang="ja-JP" altLang="en-US"/>
        </a:p>
      </dgm:t>
    </dgm:pt>
    <dgm:pt modelId="{0BE56A61-3765-4217-B9A2-803BB7617212}" type="sibTrans" cxnId="{7F06F1FB-19D5-4951-B13D-8512A0A1D277}">
      <dgm:prSet/>
      <dgm:spPr/>
      <dgm:t>
        <a:bodyPr/>
        <a:lstStyle/>
        <a:p>
          <a:endParaRPr kumimoji="1" lang="ja-JP" altLang="en-US"/>
        </a:p>
      </dgm:t>
    </dgm:pt>
    <dgm:pt modelId="{F4D03CE5-6A58-444B-A4B6-E3A302DE83CB}">
      <dgm:prSet phldrT="[テキスト]"/>
      <dgm:spPr/>
      <dgm:t>
        <a:bodyPr/>
        <a:lstStyle/>
        <a:p>
          <a:r>
            <a:rPr kumimoji="1" lang="ja-JP" altLang="en-US" dirty="0"/>
            <a:t>地域規格</a:t>
          </a:r>
        </a:p>
      </dgm:t>
    </dgm:pt>
    <dgm:pt modelId="{3CE86B0B-C45A-4A64-A4FB-B30FEB3E1395}" type="parTrans" cxnId="{A7674B79-F106-495C-A00F-146706EC507F}">
      <dgm:prSet/>
      <dgm:spPr/>
      <dgm:t>
        <a:bodyPr/>
        <a:lstStyle/>
        <a:p>
          <a:endParaRPr kumimoji="1" lang="ja-JP" altLang="en-US"/>
        </a:p>
      </dgm:t>
    </dgm:pt>
    <dgm:pt modelId="{1EC4C008-5D9D-4F62-BCD9-934F418A4C65}" type="sibTrans" cxnId="{A7674B79-F106-495C-A00F-146706EC507F}">
      <dgm:prSet/>
      <dgm:spPr/>
      <dgm:t>
        <a:bodyPr/>
        <a:lstStyle/>
        <a:p>
          <a:endParaRPr kumimoji="1" lang="ja-JP" altLang="en-US"/>
        </a:p>
      </dgm:t>
    </dgm:pt>
    <dgm:pt modelId="{3C016B97-E249-4C8B-A4F8-F321E042204B}">
      <dgm:prSet phldrT="[テキスト]"/>
      <dgm:spPr/>
      <dgm:t>
        <a:bodyPr/>
        <a:lstStyle/>
        <a:p>
          <a:r>
            <a:rPr kumimoji="1" lang="ja-JP" altLang="en-US" b="0" dirty="0">
              <a:solidFill>
                <a:schemeClr val="tx1"/>
              </a:solidFill>
            </a:rPr>
            <a:t>国家規格</a:t>
          </a:r>
        </a:p>
      </dgm:t>
    </dgm:pt>
    <dgm:pt modelId="{13FA8B03-9712-4780-BF64-636D350E5F55}" type="parTrans" cxnId="{D4AF9415-E621-413A-8B36-6C06425D6101}">
      <dgm:prSet/>
      <dgm:spPr/>
      <dgm:t>
        <a:bodyPr/>
        <a:lstStyle/>
        <a:p>
          <a:endParaRPr kumimoji="1" lang="ja-JP" altLang="en-US"/>
        </a:p>
      </dgm:t>
    </dgm:pt>
    <dgm:pt modelId="{71C01E0C-D87E-4B31-B41B-0BFBE72DBB02}" type="sibTrans" cxnId="{D4AF9415-E621-413A-8B36-6C06425D6101}">
      <dgm:prSet/>
      <dgm:spPr/>
      <dgm:t>
        <a:bodyPr/>
        <a:lstStyle/>
        <a:p>
          <a:endParaRPr kumimoji="1" lang="ja-JP" altLang="en-US"/>
        </a:p>
      </dgm:t>
    </dgm:pt>
    <dgm:pt modelId="{C0C0B710-EBDE-4796-BFA2-55750E7A9052}">
      <dgm:prSet phldrT="[テキスト]"/>
      <dgm:spPr/>
      <dgm:t>
        <a:bodyPr/>
        <a:lstStyle/>
        <a:p>
          <a:r>
            <a:rPr kumimoji="1" lang="ja-JP" altLang="en-US" dirty="0"/>
            <a:t>団体規格</a:t>
          </a:r>
        </a:p>
      </dgm:t>
    </dgm:pt>
    <dgm:pt modelId="{656E73C7-B2D4-41BE-80A5-803D0295B9B6}" type="parTrans" cxnId="{A8C705B1-DBD2-4D10-9C29-B6DD076DA67C}">
      <dgm:prSet/>
      <dgm:spPr/>
      <dgm:t>
        <a:bodyPr/>
        <a:lstStyle/>
        <a:p>
          <a:endParaRPr kumimoji="1" lang="ja-JP" altLang="en-US"/>
        </a:p>
      </dgm:t>
    </dgm:pt>
    <dgm:pt modelId="{E2772ECB-CB76-43B5-A15C-59FED0DA8253}" type="sibTrans" cxnId="{A8C705B1-DBD2-4D10-9C29-B6DD076DA67C}">
      <dgm:prSet/>
      <dgm:spPr/>
      <dgm:t>
        <a:bodyPr/>
        <a:lstStyle/>
        <a:p>
          <a:endParaRPr kumimoji="1" lang="ja-JP" altLang="en-US"/>
        </a:p>
      </dgm:t>
    </dgm:pt>
    <dgm:pt modelId="{40862D49-8ACA-46FA-A44E-373C1E8C73DE}">
      <dgm:prSet phldrT="[テキスト]"/>
      <dgm:spPr/>
      <dgm:t>
        <a:bodyPr/>
        <a:lstStyle/>
        <a:p>
          <a:r>
            <a:rPr kumimoji="1" lang="ja-JP" altLang="en-US" b="1" dirty="0">
              <a:solidFill>
                <a:srgbClr val="FF0000"/>
              </a:solidFill>
            </a:rPr>
            <a:t>社内規格</a:t>
          </a:r>
        </a:p>
      </dgm:t>
    </dgm:pt>
    <dgm:pt modelId="{1E25F757-DE7E-42F7-9AD1-79423E5FD24B}" type="parTrans" cxnId="{A10B4023-F446-499A-AA7A-912CC142459D}">
      <dgm:prSet/>
      <dgm:spPr/>
      <dgm:t>
        <a:bodyPr/>
        <a:lstStyle/>
        <a:p>
          <a:endParaRPr kumimoji="1" lang="ja-JP" altLang="en-US"/>
        </a:p>
      </dgm:t>
    </dgm:pt>
    <dgm:pt modelId="{418AE195-0A01-444D-A83C-2E872D1EEBAE}" type="sibTrans" cxnId="{A10B4023-F446-499A-AA7A-912CC142459D}">
      <dgm:prSet/>
      <dgm:spPr/>
      <dgm:t>
        <a:bodyPr/>
        <a:lstStyle/>
        <a:p>
          <a:endParaRPr kumimoji="1" lang="ja-JP" altLang="en-US"/>
        </a:p>
      </dgm:t>
    </dgm:pt>
    <dgm:pt modelId="{EA4AFB12-9BD7-431A-8CD1-9BF72D1BC085}" type="pres">
      <dgm:prSet presAssocID="{0FA8D0C4-AAC3-411F-B48D-362003109409}" presName="Name0" presStyleCnt="0">
        <dgm:presLayoutVars>
          <dgm:dir/>
          <dgm:animLvl val="lvl"/>
          <dgm:resizeHandles val="exact"/>
        </dgm:presLayoutVars>
      </dgm:prSet>
      <dgm:spPr/>
    </dgm:pt>
    <dgm:pt modelId="{379F93C1-1D2D-4573-86FF-0DBD27F94A6D}" type="pres">
      <dgm:prSet presAssocID="{75EF0183-97D3-416C-A666-9398DE34175C}" presName="Name8" presStyleCnt="0"/>
      <dgm:spPr/>
    </dgm:pt>
    <dgm:pt modelId="{1FDD5C4B-9561-4C58-B8A3-F16C729D6031}" type="pres">
      <dgm:prSet presAssocID="{75EF0183-97D3-416C-A666-9398DE34175C}" presName="level" presStyleLbl="node1" presStyleIdx="0" presStyleCnt="5">
        <dgm:presLayoutVars>
          <dgm:chMax val="1"/>
          <dgm:bulletEnabled val="1"/>
        </dgm:presLayoutVars>
      </dgm:prSet>
      <dgm:spPr/>
    </dgm:pt>
    <dgm:pt modelId="{6DA35248-E957-455B-AA0D-BA01C24D39B2}" type="pres">
      <dgm:prSet presAssocID="{75EF0183-97D3-416C-A666-9398DE34175C}" presName="levelTx" presStyleLbl="revTx" presStyleIdx="0" presStyleCnt="0">
        <dgm:presLayoutVars>
          <dgm:chMax val="1"/>
          <dgm:bulletEnabled val="1"/>
        </dgm:presLayoutVars>
      </dgm:prSet>
      <dgm:spPr/>
    </dgm:pt>
    <dgm:pt modelId="{DF6232B4-4DD2-4EAE-AF50-2C2C61BAEFBD}" type="pres">
      <dgm:prSet presAssocID="{F4D03CE5-6A58-444B-A4B6-E3A302DE83CB}" presName="Name8" presStyleCnt="0"/>
      <dgm:spPr/>
    </dgm:pt>
    <dgm:pt modelId="{C91F2FAA-0BF7-4C96-A0D4-9FC0F608EB34}" type="pres">
      <dgm:prSet presAssocID="{F4D03CE5-6A58-444B-A4B6-E3A302DE83CB}" presName="level" presStyleLbl="node1" presStyleIdx="1" presStyleCnt="5">
        <dgm:presLayoutVars>
          <dgm:chMax val="1"/>
          <dgm:bulletEnabled val="1"/>
        </dgm:presLayoutVars>
      </dgm:prSet>
      <dgm:spPr/>
    </dgm:pt>
    <dgm:pt modelId="{6341D774-B860-478A-93D4-5B840855A1E9}" type="pres">
      <dgm:prSet presAssocID="{F4D03CE5-6A58-444B-A4B6-E3A302DE83CB}" presName="levelTx" presStyleLbl="revTx" presStyleIdx="0" presStyleCnt="0">
        <dgm:presLayoutVars>
          <dgm:chMax val="1"/>
          <dgm:bulletEnabled val="1"/>
        </dgm:presLayoutVars>
      </dgm:prSet>
      <dgm:spPr/>
    </dgm:pt>
    <dgm:pt modelId="{249FD9B7-C7C7-4894-92EC-486930BEA30A}" type="pres">
      <dgm:prSet presAssocID="{3C016B97-E249-4C8B-A4F8-F321E042204B}" presName="Name8" presStyleCnt="0"/>
      <dgm:spPr/>
    </dgm:pt>
    <dgm:pt modelId="{1C481AF1-0038-42A3-9656-E7924150893A}" type="pres">
      <dgm:prSet presAssocID="{3C016B97-E249-4C8B-A4F8-F321E042204B}" presName="level" presStyleLbl="node1" presStyleIdx="2" presStyleCnt="5">
        <dgm:presLayoutVars>
          <dgm:chMax val="1"/>
          <dgm:bulletEnabled val="1"/>
        </dgm:presLayoutVars>
      </dgm:prSet>
      <dgm:spPr/>
    </dgm:pt>
    <dgm:pt modelId="{2FD289B4-058C-4E68-8D05-4A33DFB94132}" type="pres">
      <dgm:prSet presAssocID="{3C016B97-E249-4C8B-A4F8-F321E042204B}" presName="levelTx" presStyleLbl="revTx" presStyleIdx="0" presStyleCnt="0">
        <dgm:presLayoutVars>
          <dgm:chMax val="1"/>
          <dgm:bulletEnabled val="1"/>
        </dgm:presLayoutVars>
      </dgm:prSet>
      <dgm:spPr/>
    </dgm:pt>
    <dgm:pt modelId="{5302AE4B-E8DF-4EE3-92CA-6226187F0E30}" type="pres">
      <dgm:prSet presAssocID="{C0C0B710-EBDE-4796-BFA2-55750E7A9052}" presName="Name8" presStyleCnt="0"/>
      <dgm:spPr/>
    </dgm:pt>
    <dgm:pt modelId="{6AC2A19B-F126-4C47-81AF-CD7E9E0FD80B}" type="pres">
      <dgm:prSet presAssocID="{C0C0B710-EBDE-4796-BFA2-55750E7A9052}" presName="level" presStyleLbl="node1" presStyleIdx="3" presStyleCnt="5">
        <dgm:presLayoutVars>
          <dgm:chMax val="1"/>
          <dgm:bulletEnabled val="1"/>
        </dgm:presLayoutVars>
      </dgm:prSet>
      <dgm:spPr/>
    </dgm:pt>
    <dgm:pt modelId="{DF417BB4-916F-4C64-82C5-E3F560194C38}" type="pres">
      <dgm:prSet presAssocID="{C0C0B710-EBDE-4796-BFA2-55750E7A9052}" presName="levelTx" presStyleLbl="revTx" presStyleIdx="0" presStyleCnt="0">
        <dgm:presLayoutVars>
          <dgm:chMax val="1"/>
          <dgm:bulletEnabled val="1"/>
        </dgm:presLayoutVars>
      </dgm:prSet>
      <dgm:spPr/>
    </dgm:pt>
    <dgm:pt modelId="{EC4E73F3-A2EE-45C7-98C6-AC5BE1F61243}" type="pres">
      <dgm:prSet presAssocID="{40862D49-8ACA-46FA-A44E-373C1E8C73DE}" presName="Name8" presStyleCnt="0"/>
      <dgm:spPr/>
    </dgm:pt>
    <dgm:pt modelId="{5D152DA5-7486-45C5-86C1-B10617DB5F64}" type="pres">
      <dgm:prSet presAssocID="{40862D49-8ACA-46FA-A44E-373C1E8C73DE}" presName="level" presStyleLbl="node1" presStyleIdx="4" presStyleCnt="5">
        <dgm:presLayoutVars>
          <dgm:chMax val="1"/>
          <dgm:bulletEnabled val="1"/>
        </dgm:presLayoutVars>
      </dgm:prSet>
      <dgm:spPr/>
    </dgm:pt>
    <dgm:pt modelId="{FE17F5C2-D61D-4324-BFDB-518FD683AD1A}" type="pres">
      <dgm:prSet presAssocID="{40862D49-8ACA-46FA-A44E-373C1E8C73DE}" presName="levelTx" presStyleLbl="revTx" presStyleIdx="0" presStyleCnt="0">
        <dgm:presLayoutVars>
          <dgm:chMax val="1"/>
          <dgm:bulletEnabled val="1"/>
        </dgm:presLayoutVars>
      </dgm:prSet>
      <dgm:spPr/>
    </dgm:pt>
  </dgm:ptLst>
  <dgm:cxnLst>
    <dgm:cxn modelId="{D4AF9415-E621-413A-8B36-6C06425D6101}" srcId="{0FA8D0C4-AAC3-411F-B48D-362003109409}" destId="{3C016B97-E249-4C8B-A4F8-F321E042204B}" srcOrd="2" destOrd="0" parTransId="{13FA8B03-9712-4780-BF64-636D350E5F55}" sibTransId="{71C01E0C-D87E-4B31-B41B-0BFBE72DBB02}"/>
    <dgm:cxn modelId="{FF32131E-256E-4FBA-89A6-274653D69B24}" type="presOf" srcId="{3C016B97-E249-4C8B-A4F8-F321E042204B}" destId="{1C481AF1-0038-42A3-9656-E7924150893A}" srcOrd="0" destOrd="0" presId="urn:microsoft.com/office/officeart/2005/8/layout/pyramid1"/>
    <dgm:cxn modelId="{A10B4023-F446-499A-AA7A-912CC142459D}" srcId="{0FA8D0C4-AAC3-411F-B48D-362003109409}" destId="{40862D49-8ACA-46FA-A44E-373C1E8C73DE}" srcOrd="4" destOrd="0" parTransId="{1E25F757-DE7E-42F7-9AD1-79423E5FD24B}" sibTransId="{418AE195-0A01-444D-A83C-2E872D1EEBAE}"/>
    <dgm:cxn modelId="{2ACD8824-75F0-41A0-8C6B-F0D7179B1EF1}" type="presOf" srcId="{75EF0183-97D3-416C-A666-9398DE34175C}" destId="{1FDD5C4B-9561-4C58-B8A3-F16C729D6031}" srcOrd="0" destOrd="0" presId="urn:microsoft.com/office/officeart/2005/8/layout/pyramid1"/>
    <dgm:cxn modelId="{69B11B5C-D7D6-461F-9F78-4E9835C5884B}" type="presOf" srcId="{3C016B97-E249-4C8B-A4F8-F321E042204B}" destId="{2FD289B4-058C-4E68-8D05-4A33DFB94132}" srcOrd="1" destOrd="0" presId="urn:microsoft.com/office/officeart/2005/8/layout/pyramid1"/>
    <dgm:cxn modelId="{1F835842-8CC9-4D75-8EC5-87D882F58C78}" type="presOf" srcId="{40862D49-8ACA-46FA-A44E-373C1E8C73DE}" destId="{FE17F5C2-D61D-4324-BFDB-518FD683AD1A}" srcOrd="1" destOrd="0" presId="urn:microsoft.com/office/officeart/2005/8/layout/pyramid1"/>
    <dgm:cxn modelId="{94B3ED65-4D84-4738-BB8F-61202C51984F}" type="presOf" srcId="{75EF0183-97D3-416C-A666-9398DE34175C}" destId="{6DA35248-E957-455B-AA0D-BA01C24D39B2}" srcOrd="1" destOrd="0" presId="urn:microsoft.com/office/officeart/2005/8/layout/pyramid1"/>
    <dgm:cxn modelId="{09387066-8628-40D9-8332-A87FD96CB754}" type="presOf" srcId="{F4D03CE5-6A58-444B-A4B6-E3A302DE83CB}" destId="{6341D774-B860-478A-93D4-5B840855A1E9}" srcOrd="1" destOrd="0" presId="urn:microsoft.com/office/officeart/2005/8/layout/pyramid1"/>
    <dgm:cxn modelId="{4467BF66-A223-490F-AEC0-7B78574CA0BF}" type="presOf" srcId="{0FA8D0C4-AAC3-411F-B48D-362003109409}" destId="{EA4AFB12-9BD7-431A-8CD1-9BF72D1BC085}" srcOrd="0" destOrd="0" presId="urn:microsoft.com/office/officeart/2005/8/layout/pyramid1"/>
    <dgm:cxn modelId="{BE634A6E-700C-4AE6-8B6E-2D979E0BF007}" type="presOf" srcId="{C0C0B710-EBDE-4796-BFA2-55750E7A9052}" destId="{6AC2A19B-F126-4C47-81AF-CD7E9E0FD80B}" srcOrd="0" destOrd="0" presId="urn:microsoft.com/office/officeart/2005/8/layout/pyramid1"/>
    <dgm:cxn modelId="{A7674B79-F106-495C-A00F-146706EC507F}" srcId="{0FA8D0C4-AAC3-411F-B48D-362003109409}" destId="{F4D03CE5-6A58-444B-A4B6-E3A302DE83CB}" srcOrd="1" destOrd="0" parTransId="{3CE86B0B-C45A-4A64-A4FB-B30FEB3E1395}" sibTransId="{1EC4C008-5D9D-4F62-BCD9-934F418A4C65}"/>
    <dgm:cxn modelId="{A7CF8890-3B61-4765-BAE6-E623571994F2}" type="presOf" srcId="{C0C0B710-EBDE-4796-BFA2-55750E7A9052}" destId="{DF417BB4-916F-4C64-82C5-E3F560194C38}" srcOrd="1" destOrd="0" presId="urn:microsoft.com/office/officeart/2005/8/layout/pyramid1"/>
    <dgm:cxn modelId="{A8C705B1-DBD2-4D10-9C29-B6DD076DA67C}" srcId="{0FA8D0C4-AAC3-411F-B48D-362003109409}" destId="{C0C0B710-EBDE-4796-BFA2-55750E7A9052}" srcOrd="3" destOrd="0" parTransId="{656E73C7-B2D4-41BE-80A5-803D0295B9B6}" sibTransId="{E2772ECB-CB76-43B5-A15C-59FED0DA8253}"/>
    <dgm:cxn modelId="{B4ABD1E4-E612-4CCA-934A-91F61E45E770}" type="presOf" srcId="{40862D49-8ACA-46FA-A44E-373C1E8C73DE}" destId="{5D152DA5-7486-45C5-86C1-B10617DB5F64}" srcOrd="0" destOrd="0" presId="urn:microsoft.com/office/officeart/2005/8/layout/pyramid1"/>
    <dgm:cxn modelId="{7F06F1FB-19D5-4951-B13D-8512A0A1D277}" srcId="{0FA8D0C4-AAC3-411F-B48D-362003109409}" destId="{75EF0183-97D3-416C-A666-9398DE34175C}" srcOrd="0" destOrd="0" parTransId="{8E3DE8A7-B09D-4147-8FEF-6FCDB4B40431}" sibTransId="{0BE56A61-3765-4217-B9A2-803BB7617212}"/>
    <dgm:cxn modelId="{0F70B6FF-8FCD-4E66-A0ED-1A31F65DB3E2}" type="presOf" srcId="{F4D03CE5-6A58-444B-A4B6-E3A302DE83CB}" destId="{C91F2FAA-0BF7-4C96-A0D4-9FC0F608EB34}" srcOrd="0" destOrd="0" presId="urn:microsoft.com/office/officeart/2005/8/layout/pyramid1"/>
    <dgm:cxn modelId="{C744BCF1-65DF-43C7-9EFA-7222F604A00B}" type="presParOf" srcId="{EA4AFB12-9BD7-431A-8CD1-9BF72D1BC085}" destId="{379F93C1-1D2D-4573-86FF-0DBD27F94A6D}" srcOrd="0" destOrd="0" presId="urn:microsoft.com/office/officeart/2005/8/layout/pyramid1"/>
    <dgm:cxn modelId="{BE144067-E837-4BA2-8162-BF30A5E24C65}" type="presParOf" srcId="{379F93C1-1D2D-4573-86FF-0DBD27F94A6D}" destId="{1FDD5C4B-9561-4C58-B8A3-F16C729D6031}" srcOrd="0" destOrd="0" presId="urn:microsoft.com/office/officeart/2005/8/layout/pyramid1"/>
    <dgm:cxn modelId="{6DBE7876-6E29-4428-B458-6186D9A9EEA2}" type="presParOf" srcId="{379F93C1-1D2D-4573-86FF-0DBD27F94A6D}" destId="{6DA35248-E957-455B-AA0D-BA01C24D39B2}" srcOrd="1" destOrd="0" presId="urn:microsoft.com/office/officeart/2005/8/layout/pyramid1"/>
    <dgm:cxn modelId="{32821BD5-081D-4B23-8C89-B41502E3EE30}" type="presParOf" srcId="{EA4AFB12-9BD7-431A-8CD1-9BF72D1BC085}" destId="{DF6232B4-4DD2-4EAE-AF50-2C2C61BAEFBD}" srcOrd="1" destOrd="0" presId="urn:microsoft.com/office/officeart/2005/8/layout/pyramid1"/>
    <dgm:cxn modelId="{A155A59F-7BC7-4425-A307-1A2AE8E0387B}" type="presParOf" srcId="{DF6232B4-4DD2-4EAE-AF50-2C2C61BAEFBD}" destId="{C91F2FAA-0BF7-4C96-A0D4-9FC0F608EB34}" srcOrd="0" destOrd="0" presId="urn:microsoft.com/office/officeart/2005/8/layout/pyramid1"/>
    <dgm:cxn modelId="{3520774F-76EA-40C3-931C-7B82EA3062F7}" type="presParOf" srcId="{DF6232B4-4DD2-4EAE-AF50-2C2C61BAEFBD}" destId="{6341D774-B860-478A-93D4-5B840855A1E9}" srcOrd="1" destOrd="0" presId="urn:microsoft.com/office/officeart/2005/8/layout/pyramid1"/>
    <dgm:cxn modelId="{D4797530-CC20-48C2-B595-E625DB026858}" type="presParOf" srcId="{EA4AFB12-9BD7-431A-8CD1-9BF72D1BC085}" destId="{249FD9B7-C7C7-4894-92EC-486930BEA30A}" srcOrd="2" destOrd="0" presId="urn:microsoft.com/office/officeart/2005/8/layout/pyramid1"/>
    <dgm:cxn modelId="{49927216-71E9-40B7-9286-551EFC59480C}" type="presParOf" srcId="{249FD9B7-C7C7-4894-92EC-486930BEA30A}" destId="{1C481AF1-0038-42A3-9656-E7924150893A}" srcOrd="0" destOrd="0" presId="urn:microsoft.com/office/officeart/2005/8/layout/pyramid1"/>
    <dgm:cxn modelId="{A762ED6C-A0A8-429A-8B5B-60ADA7081B36}" type="presParOf" srcId="{249FD9B7-C7C7-4894-92EC-486930BEA30A}" destId="{2FD289B4-058C-4E68-8D05-4A33DFB94132}" srcOrd="1" destOrd="0" presId="urn:microsoft.com/office/officeart/2005/8/layout/pyramid1"/>
    <dgm:cxn modelId="{943F9D0C-49B1-470E-90F2-6F8644261F30}" type="presParOf" srcId="{EA4AFB12-9BD7-431A-8CD1-9BF72D1BC085}" destId="{5302AE4B-E8DF-4EE3-92CA-6226187F0E30}" srcOrd="3" destOrd="0" presId="urn:microsoft.com/office/officeart/2005/8/layout/pyramid1"/>
    <dgm:cxn modelId="{5F3AF5D9-99C4-4554-B25D-365C62270323}" type="presParOf" srcId="{5302AE4B-E8DF-4EE3-92CA-6226187F0E30}" destId="{6AC2A19B-F126-4C47-81AF-CD7E9E0FD80B}" srcOrd="0" destOrd="0" presId="urn:microsoft.com/office/officeart/2005/8/layout/pyramid1"/>
    <dgm:cxn modelId="{A5E1D654-2D22-4361-A752-9F80CF8AFAEE}" type="presParOf" srcId="{5302AE4B-E8DF-4EE3-92CA-6226187F0E30}" destId="{DF417BB4-916F-4C64-82C5-E3F560194C38}" srcOrd="1" destOrd="0" presId="urn:microsoft.com/office/officeart/2005/8/layout/pyramid1"/>
    <dgm:cxn modelId="{B3BE1EFA-5E32-48AB-9A35-A6ACF81817C4}" type="presParOf" srcId="{EA4AFB12-9BD7-431A-8CD1-9BF72D1BC085}" destId="{EC4E73F3-A2EE-45C7-98C6-AC5BE1F61243}" srcOrd="4" destOrd="0" presId="urn:microsoft.com/office/officeart/2005/8/layout/pyramid1"/>
    <dgm:cxn modelId="{08DE66E9-7CEC-495D-8711-5DD3E5E2A63E}" type="presParOf" srcId="{EC4E73F3-A2EE-45C7-98C6-AC5BE1F61243}" destId="{5D152DA5-7486-45C5-86C1-B10617DB5F64}" srcOrd="0" destOrd="0" presId="urn:microsoft.com/office/officeart/2005/8/layout/pyramid1"/>
    <dgm:cxn modelId="{0114BC8E-74BE-4352-A106-21A9C430C86C}" type="presParOf" srcId="{EC4E73F3-A2EE-45C7-98C6-AC5BE1F61243}" destId="{FE17F5C2-D61D-4324-BFDB-518FD683AD1A}"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7154AA2-44A4-4C40-8856-B0574F160742}"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kumimoji="1" lang="ja-JP" altLang="en-US"/>
        </a:p>
      </dgm:t>
    </dgm:pt>
    <dgm:pt modelId="{13CAE26D-844C-4839-B0B2-3CED9DF32EF5}">
      <dgm:prSet phldrT="[テキスト]"/>
      <dgm:spPr/>
      <dgm:t>
        <a:bodyPr/>
        <a:lstStyle/>
        <a:p>
          <a:r>
            <a:rPr kumimoji="1" lang="en-US" altLang="ja-JP" dirty="0"/>
            <a:t>CSR</a:t>
          </a:r>
          <a:endParaRPr kumimoji="1" lang="ja-JP" altLang="en-US" dirty="0"/>
        </a:p>
      </dgm:t>
    </dgm:pt>
    <dgm:pt modelId="{1BA03036-DC52-4ABA-9E9F-83EE43AA23E4}" type="parTrans" cxnId="{B64742E5-B40C-401F-9AA4-C72692449727}">
      <dgm:prSet/>
      <dgm:spPr/>
      <dgm:t>
        <a:bodyPr/>
        <a:lstStyle/>
        <a:p>
          <a:endParaRPr kumimoji="1" lang="ja-JP" altLang="en-US"/>
        </a:p>
      </dgm:t>
    </dgm:pt>
    <dgm:pt modelId="{13B8E0F0-024B-4840-A955-F081AC47C585}" type="sibTrans" cxnId="{B64742E5-B40C-401F-9AA4-C72692449727}">
      <dgm:prSet/>
      <dgm:spPr/>
      <dgm:t>
        <a:bodyPr/>
        <a:lstStyle/>
        <a:p>
          <a:endParaRPr kumimoji="1" lang="ja-JP" altLang="en-US"/>
        </a:p>
      </dgm:t>
    </dgm:pt>
    <dgm:pt modelId="{FF139E9B-8B22-4FE1-9867-036950A43D7C}">
      <dgm:prSet phldrT="[テキスト]"/>
      <dgm:spPr/>
      <dgm:t>
        <a:bodyPr/>
        <a:lstStyle/>
        <a:p>
          <a:r>
            <a:rPr kumimoji="1" lang="ja-JP" altLang="en-US" dirty="0"/>
            <a:t>お客様</a:t>
          </a:r>
        </a:p>
      </dgm:t>
    </dgm:pt>
    <dgm:pt modelId="{D719C504-E7EB-43A4-A8BD-D26EAF47F9F3}" type="parTrans" cxnId="{BC916010-C3E7-4F9C-8A32-15D9EA5999B5}">
      <dgm:prSet/>
      <dgm:spPr/>
      <dgm:t>
        <a:bodyPr/>
        <a:lstStyle/>
        <a:p>
          <a:endParaRPr kumimoji="1" lang="ja-JP" altLang="en-US"/>
        </a:p>
      </dgm:t>
    </dgm:pt>
    <dgm:pt modelId="{EF2D9659-216B-48E6-A3A2-42FDBAFC1236}" type="sibTrans" cxnId="{BC916010-C3E7-4F9C-8A32-15D9EA5999B5}">
      <dgm:prSet/>
      <dgm:spPr/>
      <dgm:t>
        <a:bodyPr/>
        <a:lstStyle/>
        <a:p>
          <a:endParaRPr kumimoji="1" lang="ja-JP" altLang="en-US"/>
        </a:p>
      </dgm:t>
    </dgm:pt>
    <dgm:pt modelId="{E420B9B7-2097-4DB4-A52F-F998E2B13808}">
      <dgm:prSet phldrT="[テキスト]"/>
      <dgm:spPr/>
      <dgm:t>
        <a:bodyPr/>
        <a:lstStyle/>
        <a:p>
          <a:r>
            <a:rPr kumimoji="1" lang="ja-JP" altLang="en-US" dirty="0"/>
            <a:t>株主</a:t>
          </a:r>
        </a:p>
      </dgm:t>
    </dgm:pt>
    <dgm:pt modelId="{95633115-E7E5-451D-98EC-6C2398245B69}" type="parTrans" cxnId="{844AAF00-FD2B-49BD-947E-ABC5B1836362}">
      <dgm:prSet/>
      <dgm:spPr/>
      <dgm:t>
        <a:bodyPr/>
        <a:lstStyle/>
        <a:p>
          <a:endParaRPr kumimoji="1" lang="ja-JP" altLang="en-US"/>
        </a:p>
      </dgm:t>
    </dgm:pt>
    <dgm:pt modelId="{7B671578-CD89-4197-AFAC-CD09BE9A7449}" type="sibTrans" cxnId="{844AAF00-FD2B-49BD-947E-ABC5B1836362}">
      <dgm:prSet/>
      <dgm:spPr/>
      <dgm:t>
        <a:bodyPr/>
        <a:lstStyle/>
        <a:p>
          <a:endParaRPr kumimoji="1" lang="ja-JP" altLang="en-US"/>
        </a:p>
      </dgm:t>
    </dgm:pt>
    <dgm:pt modelId="{750575A0-18BC-40E9-BE9F-E8E0933A21B9}">
      <dgm:prSet phldrT="[テキスト]" custT="1"/>
      <dgm:spPr/>
      <dgm:t>
        <a:bodyPr/>
        <a:lstStyle/>
        <a:p>
          <a:r>
            <a:rPr kumimoji="1" lang="ja-JP" altLang="en-US" sz="1800" dirty="0"/>
            <a:t>地域社会</a:t>
          </a:r>
        </a:p>
      </dgm:t>
    </dgm:pt>
    <dgm:pt modelId="{6F061394-DED1-4C03-B24E-FD9C3A1C05CE}" type="parTrans" cxnId="{97FEA90C-FD8E-46A9-AD59-5D1E4EBA0090}">
      <dgm:prSet/>
      <dgm:spPr/>
      <dgm:t>
        <a:bodyPr/>
        <a:lstStyle/>
        <a:p>
          <a:endParaRPr kumimoji="1" lang="ja-JP" altLang="en-US"/>
        </a:p>
      </dgm:t>
    </dgm:pt>
    <dgm:pt modelId="{5236E7AF-954D-46E7-B964-0D26FAFFC12A}" type="sibTrans" cxnId="{97FEA90C-FD8E-46A9-AD59-5D1E4EBA0090}">
      <dgm:prSet/>
      <dgm:spPr/>
      <dgm:t>
        <a:bodyPr/>
        <a:lstStyle/>
        <a:p>
          <a:endParaRPr kumimoji="1" lang="ja-JP" altLang="en-US"/>
        </a:p>
      </dgm:t>
    </dgm:pt>
    <dgm:pt modelId="{873340B4-6771-449B-B3C7-FDD66B59D96A}">
      <dgm:prSet phldrT="[テキスト]"/>
      <dgm:spPr/>
      <dgm:t>
        <a:bodyPr/>
        <a:lstStyle/>
        <a:p>
          <a:r>
            <a:rPr kumimoji="1" lang="ja-JP" altLang="en-US" dirty="0"/>
            <a:t>環境</a:t>
          </a:r>
        </a:p>
      </dgm:t>
    </dgm:pt>
    <dgm:pt modelId="{C89ED87F-D081-4A56-B892-F2318AB7CD42}" type="parTrans" cxnId="{87B92FED-D771-48C7-9616-CCAFDC896898}">
      <dgm:prSet/>
      <dgm:spPr/>
      <dgm:t>
        <a:bodyPr/>
        <a:lstStyle/>
        <a:p>
          <a:endParaRPr kumimoji="1" lang="ja-JP" altLang="en-US"/>
        </a:p>
      </dgm:t>
    </dgm:pt>
    <dgm:pt modelId="{634E18D9-A275-4266-B6D1-0AA35FF01E26}" type="sibTrans" cxnId="{87B92FED-D771-48C7-9616-CCAFDC896898}">
      <dgm:prSet/>
      <dgm:spPr/>
      <dgm:t>
        <a:bodyPr/>
        <a:lstStyle/>
        <a:p>
          <a:endParaRPr kumimoji="1" lang="ja-JP" altLang="en-US"/>
        </a:p>
      </dgm:t>
    </dgm:pt>
    <dgm:pt modelId="{BB1B57C2-F51B-4AF2-A272-7B23928DE21D}" type="pres">
      <dgm:prSet presAssocID="{87154AA2-44A4-4C40-8856-B0574F160742}" presName="composite" presStyleCnt="0">
        <dgm:presLayoutVars>
          <dgm:chMax val="1"/>
          <dgm:dir/>
          <dgm:resizeHandles val="exact"/>
        </dgm:presLayoutVars>
      </dgm:prSet>
      <dgm:spPr/>
    </dgm:pt>
    <dgm:pt modelId="{9956A2B4-3EC2-4B0F-8549-600DD44593D4}" type="pres">
      <dgm:prSet presAssocID="{87154AA2-44A4-4C40-8856-B0574F160742}" presName="radial" presStyleCnt="0">
        <dgm:presLayoutVars>
          <dgm:animLvl val="ctr"/>
        </dgm:presLayoutVars>
      </dgm:prSet>
      <dgm:spPr/>
    </dgm:pt>
    <dgm:pt modelId="{4ACAC9B7-5FD7-486A-B6A8-A0A0F8115C0A}" type="pres">
      <dgm:prSet presAssocID="{13CAE26D-844C-4839-B0B2-3CED9DF32EF5}" presName="centerShape" presStyleLbl="vennNode1" presStyleIdx="0" presStyleCnt="5"/>
      <dgm:spPr/>
    </dgm:pt>
    <dgm:pt modelId="{31534646-E0DE-4915-808F-EC5C8C91A952}" type="pres">
      <dgm:prSet presAssocID="{FF139E9B-8B22-4FE1-9867-036950A43D7C}" presName="node" presStyleLbl="vennNode1" presStyleIdx="1" presStyleCnt="5">
        <dgm:presLayoutVars>
          <dgm:bulletEnabled val="1"/>
        </dgm:presLayoutVars>
      </dgm:prSet>
      <dgm:spPr/>
    </dgm:pt>
    <dgm:pt modelId="{EAAD8A28-502C-4C16-A26C-D52238B413BA}" type="pres">
      <dgm:prSet presAssocID="{E420B9B7-2097-4DB4-A52F-F998E2B13808}" presName="node" presStyleLbl="vennNode1" presStyleIdx="2" presStyleCnt="5">
        <dgm:presLayoutVars>
          <dgm:bulletEnabled val="1"/>
        </dgm:presLayoutVars>
      </dgm:prSet>
      <dgm:spPr/>
    </dgm:pt>
    <dgm:pt modelId="{718C0D19-728F-4601-B5DA-60877702DB6D}" type="pres">
      <dgm:prSet presAssocID="{750575A0-18BC-40E9-BE9F-E8E0933A21B9}" presName="node" presStyleLbl="vennNode1" presStyleIdx="3" presStyleCnt="5">
        <dgm:presLayoutVars>
          <dgm:bulletEnabled val="1"/>
        </dgm:presLayoutVars>
      </dgm:prSet>
      <dgm:spPr/>
    </dgm:pt>
    <dgm:pt modelId="{910B4246-262B-4A51-B971-F646625FFD5C}" type="pres">
      <dgm:prSet presAssocID="{873340B4-6771-449B-B3C7-FDD66B59D96A}" presName="node" presStyleLbl="vennNode1" presStyleIdx="4" presStyleCnt="5">
        <dgm:presLayoutVars>
          <dgm:bulletEnabled val="1"/>
        </dgm:presLayoutVars>
      </dgm:prSet>
      <dgm:spPr/>
    </dgm:pt>
  </dgm:ptLst>
  <dgm:cxnLst>
    <dgm:cxn modelId="{844AAF00-FD2B-49BD-947E-ABC5B1836362}" srcId="{13CAE26D-844C-4839-B0B2-3CED9DF32EF5}" destId="{E420B9B7-2097-4DB4-A52F-F998E2B13808}" srcOrd="1" destOrd="0" parTransId="{95633115-E7E5-451D-98EC-6C2398245B69}" sibTransId="{7B671578-CD89-4197-AFAC-CD09BE9A7449}"/>
    <dgm:cxn modelId="{76495401-12C6-4988-9979-7F901FE679A5}" type="presOf" srcId="{E420B9B7-2097-4DB4-A52F-F998E2B13808}" destId="{EAAD8A28-502C-4C16-A26C-D52238B413BA}" srcOrd="0" destOrd="0" presId="urn:microsoft.com/office/officeart/2005/8/layout/radial3"/>
    <dgm:cxn modelId="{97FEA90C-FD8E-46A9-AD59-5D1E4EBA0090}" srcId="{13CAE26D-844C-4839-B0B2-3CED9DF32EF5}" destId="{750575A0-18BC-40E9-BE9F-E8E0933A21B9}" srcOrd="2" destOrd="0" parTransId="{6F061394-DED1-4C03-B24E-FD9C3A1C05CE}" sibTransId="{5236E7AF-954D-46E7-B964-0D26FAFFC12A}"/>
    <dgm:cxn modelId="{BC916010-C3E7-4F9C-8A32-15D9EA5999B5}" srcId="{13CAE26D-844C-4839-B0B2-3CED9DF32EF5}" destId="{FF139E9B-8B22-4FE1-9867-036950A43D7C}" srcOrd="0" destOrd="0" parTransId="{D719C504-E7EB-43A4-A8BD-D26EAF47F9F3}" sibTransId="{EF2D9659-216B-48E6-A3A2-42FDBAFC1236}"/>
    <dgm:cxn modelId="{12915E13-8546-4AA0-B4F8-BE78FF114C85}" type="presOf" srcId="{13CAE26D-844C-4839-B0B2-3CED9DF32EF5}" destId="{4ACAC9B7-5FD7-486A-B6A8-A0A0F8115C0A}" srcOrd="0" destOrd="0" presId="urn:microsoft.com/office/officeart/2005/8/layout/radial3"/>
    <dgm:cxn modelId="{A2058028-4E85-438D-B7A9-44DA86CBF7E1}" type="presOf" srcId="{873340B4-6771-449B-B3C7-FDD66B59D96A}" destId="{910B4246-262B-4A51-B971-F646625FFD5C}" srcOrd="0" destOrd="0" presId="urn:microsoft.com/office/officeart/2005/8/layout/radial3"/>
    <dgm:cxn modelId="{C7441B33-300E-4ACD-8300-EC5A57D1BEFD}" type="presOf" srcId="{FF139E9B-8B22-4FE1-9867-036950A43D7C}" destId="{31534646-E0DE-4915-808F-EC5C8C91A952}" srcOrd="0" destOrd="0" presId="urn:microsoft.com/office/officeart/2005/8/layout/radial3"/>
    <dgm:cxn modelId="{532DBFCF-9F13-425A-9726-75083B6DD882}" type="presOf" srcId="{750575A0-18BC-40E9-BE9F-E8E0933A21B9}" destId="{718C0D19-728F-4601-B5DA-60877702DB6D}" srcOrd="0" destOrd="0" presId="urn:microsoft.com/office/officeart/2005/8/layout/radial3"/>
    <dgm:cxn modelId="{BC82DBE4-04AE-4261-B44D-FDB4B8AD81D4}" type="presOf" srcId="{87154AA2-44A4-4C40-8856-B0574F160742}" destId="{BB1B57C2-F51B-4AF2-A272-7B23928DE21D}" srcOrd="0" destOrd="0" presId="urn:microsoft.com/office/officeart/2005/8/layout/radial3"/>
    <dgm:cxn modelId="{B64742E5-B40C-401F-9AA4-C72692449727}" srcId="{87154AA2-44A4-4C40-8856-B0574F160742}" destId="{13CAE26D-844C-4839-B0B2-3CED9DF32EF5}" srcOrd="0" destOrd="0" parTransId="{1BA03036-DC52-4ABA-9E9F-83EE43AA23E4}" sibTransId="{13B8E0F0-024B-4840-A955-F081AC47C585}"/>
    <dgm:cxn modelId="{87B92FED-D771-48C7-9616-CCAFDC896898}" srcId="{13CAE26D-844C-4839-B0B2-3CED9DF32EF5}" destId="{873340B4-6771-449B-B3C7-FDD66B59D96A}" srcOrd="3" destOrd="0" parTransId="{C89ED87F-D081-4A56-B892-F2318AB7CD42}" sibTransId="{634E18D9-A275-4266-B6D1-0AA35FF01E26}"/>
    <dgm:cxn modelId="{B526847E-4F62-4302-B702-92994882DD37}" type="presParOf" srcId="{BB1B57C2-F51B-4AF2-A272-7B23928DE21D}" destId="{9956A2B4-3EC2-4B0F-8549-600DD44593D4}" srcOrd="0" destOrd="0" presId="urn:microsoft.com/office/officeart/2005/8/layout/radial3"/>
    <dgm:cxn modelId="{E7137773-1586-4151-8C94-65111DA91469}" type="presParOf" srcId="{9956A2B4-3EC2-4B0F-8549-600DD44593D4}" destId="{4ACAC9B7-5FD7-486A-B6A8-A0A0F8115C0A}" srcOrd="0" destOrd="0" presId="urn:microsoft.com/office/officeart/2005/8/layout/radial3"/>
    <dgm:cxn modelId="{AEEA2F69-9C3E-41F3-8686-06B7C5C5400E}" type="presParOf" srcId="{9956A2B4-3EC2-4B0F-8549-600DD44593D4}" destId="{31534646-E0DE-4915-808F-EC5C8C91A952}" srcOrd="1" destOrd="0" presId="urn:microsoft.com/office/officeart/2005/8/layout/radial3"/>
    <dgm:cxn modelId="{BAD993C9-865E-4D30-82D4-997DBFF61A0D}" type="presParOf" srcId="{9956A2B4-3EC2-4B0F-8549-600DD44593D4}" destId="{EAAD8A28-502C-4C16-A26C-D52238B413BA}" srcOrd="2" destOrd="0" presId="urn:microsoft.com/office/officeart/2005/8/layout/radial3"/>
    <dgm:cxn modelId="{0F25921E-9C8B-4697-8D6A-9F5F2EE2E4C8}" type="presParOf" srcId="{9956A2B4-3EC2-4B0F-8549-600DD44593D4}" destId="{718C0D19-728F-4601-B5DA-60877702DB6D}" srcOrd="3" destOrd="0" presId="urn:microsoft.com/office/officeart/2005/8/layout/radial3"/>
    <dgm:cxn modelId="{F60CE58D-2387-40DA-8F01-260F03AB4DB4}" type="presParOf" srcId="{9956A2B4-3EC2-4B0F-8549-600DD44593D4}" destId="{910B4246-262B-4A51-B971-F646625FFD5C}"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CB5A1-D53B-42B8-A16A-A2BEC30F2B1F}">
      <dsp:nvSpPr>
        <dsp:cNvPr id="0" name=""/>
        <dsp:cNvSpPr/>
      </dsp:nvSpPr>
      <dsp:spPr>
        <a:xfrm>
          <a:off x="1505511" y="685498"/>
          <a:ext cx="1707732" cy="1707732"/>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kumimoji="1" lang="ja-JP" altLang="en-US" sz="2000" b="1" kern="1200" dirty="0"/>
            <a:t>品質要素</a:t>
          </a:r>
        </a:p>
      </dsp:txBody>
      <dsp:txXfrm>
        <a:off x="1755603" y="935590"/>
        <a:ext cx="1207548" cy="1207548"/>
      </dsp:txXfrm>
    </dsp:sp>
    <dsp:sp modelId="{BD177635-E45B-4159-8789-8F211D6A62AF}">
      <dsp:nvSpPr>
        <dsp:cNvPr id="0" name=""/>
        <dsp:cNvSpPr/>
      </dsp:nvSpPr>
      <dsp:spPr>
        <a:xfrm>
          <a:off x="1932444" y="304"/>
          <a:ext cx="853866" cy="853866"/>
        </a:xfrm>
        <a:prstGeom prst="ellipse">
          <a:avLst/>
        </a:prstGeom>
        <a:solidFill>
          <a:schemeClr val="accent4">
            <a:alpha val="50000"/>
            <a:hueOff val="1225111"/>
            <a:satOff val="-5097"/>
            <a:lumOff val="1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機能性</a:t>
          </a:r>
        </a:p>
      </dsp:txBody>
      <dsp:txXfrm>
        <a:off x="2057490" y="125350"/>
        <a:ext cx="603774" cy="603774"/>
      </dsp:txXfrm>
    </dsp:sp>
    <dsp:sp modelId="{05C2F29D-2F0E-47D9-9529-3485EB7010BA}">
      <dsp:nvSpPr>
        <dsp:cNvPr id="0" name=""/>
        <dsp:cNvSpPr/>
      </dsp:nvSpPr>
      <dsp:spPr>
        <a:xfrm>
          <a:off x="2718837" y="326039"/>
          <a:ext cx="853866" cy="853866"/>
        </a:xfrm>
        <a:prstGeom prst="ellipse">
          <a:avLst/>
        </a:prstGeom>
        <a:solidFill>
          <a:schemeClr val="accent4">
            <a:alpha val="50000"/>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信頼性</a:t>
          </a:r>
        </a:p>
      </dsp:txBody>
      <dsp:txXfrm>
        <a:off x="2843883" y="451085"/>
        <a:ext cx="603774" cy="603774"/>
      </dsp:txXfrm>
    </dsp:sp>
    <dsp:sp modelId="{044E6943-D679-47AF-8875-AF9A9B24C883}">
      <dsp:nvSpPr>
        <dsp:cNvPr id="0" name=""/>
        <dsp:cNvSpPr/>
      </dsp:nvSpPr>
      <dsp:spPr>
        <a:xfrm>
          <a:off x="3044571" y="1112431"/>
          <a:ext cx="853866" cy="853866"/>
        </a:xfrm>
        <a:prstGeom prst="ellipse">
          <a:avLst/>
        </a:prstGeom>
        <a:solidFill>
          <a:schemeClr val="accent4">
            <a:alpha val="50000"/>
            <a:hueOff val="3675334"/>
            <a:satOff val="-15291"/>
            <a:lumOff val="36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意匠性</a:t>
          </a:r>
        </a:p>
      </dsp:txBody>
      <dsp:txXfrm>
        <a:off x="3169617" y="1237477"/>
        <a:ext cx="603774" cy="603774"/>
      </dsp:txXfrm>
    </dsp:sp>
    <dsp:sp modelId="{8ECF4CAD-3AB2-46B6-8475-90E2CBE4CB89}">
      <dsp:nvSpPr>
        <dsp:cNvPr id="0" name=""/>
        <dsp:cNvSpPr/>
      </dsp:nvSpPr>
      <dsp:spPr>
        <a:xfrm>
          <a:off x="2718837" y="1898823"/>
          <a:ext cx="853866" cy="853866"/>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互換性</a:t>
          </a:r>
        </a:p>
      </dsp:txBody>
      <dsp:txXfrm>
        <a:off x="2843883" y="2023869"/>
        <a:ext cx="603774" cy="603774"/>
      </dsp:txXfrm>
    </dsp:sp>
    <dsp:sp modelId="{D8FEBB6E-52A8-4908-B1D9-759F68AD19B3}">
      <dsp:nvSpPr>
        <dsp:cNvPr id="0" name=""/>
        <dsp:cNvSpPr/>
      </dsp:nvSpPr>
      <dsp:spPr>
        <a:xfrm>
          <a:off x="1932444" y="2224557"/>
          <a:ext cx="853866" cy="853866"/>
        </a:xfrm>
        <a:prstGeom prst="ellipse">
          <a:avLst/>
        </a:prstGeom>
        <a:solidFill>
          <a:schemeClr val="accent4">
            <a:alpha val="50000"/>
            <a:hueOff val="6125556"/>
            <a:satOff val="-25486"/>
            <a:lumOff val="60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経済性</a:t>
          </a:r>
        </a:p>
      </dsp:txBody>
      <dsp:txXfrm>
        <a:off x="2057490" y="2349603"/>
        <a:ext cx="603774" cy="603774"/>
      </dsp:txXfrm>
    </dsp:sp>
    <dsp:sp modelId="{F038D5F1-7F18-4886-9393-B0ABB4ACC304}">
      <dsp:nvSpPr>
        <dsp:cNvPr id="0" name=""/>
        <dsp:cNvSpPr/>
      </dsp:nvSpPr>
      <dsp:spPr>
        <a:xfrm>
          <a:off x="1146052" y="1898823"/>
          <a:ext cx="853866" cy="853866"/>
        </a:xfrm>
        <a:prstGeom prst="ellipse">
          <a:avLst/>
        </a:prstGeom>
        <a:solidFill>
          <a:schemeClr val="accent4">
            <a:alpha val="50000"/>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入手可能性</a:t>
          </a:r>
        </a:p>
      </dsp:txBody>
      <dsp:txXfrm>
        <a:off x="1271098" y="2023869"/>
        <a:ext cx="603774" cy="603774"/>
      </dsp:txXfrm>
    </dsp:sp>
    <dsp:sp modelId="{654A0A80-A5A7-45AE-B6F0-E1B69360D9D8}">
      <dsp:nvSpPr>
        <dsp:cNvPr id="0" name=""/>
        <dsp:cNvSpPr/>
      </dsp:nvSpPr>
      <dsp:spPr>
        <a:xfrm>
          <a:off x="820318" y="1112431"/>
          <a:ext cx="853866" cy="853866"/>
        </a:xfrm>
        <a:prstGeom prst="ellipse">
          <a:avLst/>
        </a:prstGeom>
        <a:solidFill>
          <a:schemeClr val="accent4">
            <a:alpha val="50000"/>
            <a:hueOff val="8575779"/>
            <a:satOff val="-35680"/>
            <a:lumOff val="8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信頼性</a:t>
          </a:r>
        </a:p>
      </dsp:txBody>
      <dsp:txXfrm>
        <a:off x="945364" y="1237477"/>
        <a:ext cx="603774" cy="603774"/>
      </dsp:txXfrm>
    </dsp:sp>
    <dsp:sp modelId="{704A8EE7-381E-4BCA-8701-5EE02767D055}">
      <dsp:nvSpPr>
        <dsp:cNvPr id="0" name=""/>
        <dsp:cNvSpPr/>
      </dsp:nvSpPr>
      <dsp:spPr>
        <a:xfrm>
          <a:off x="1146052" y="326039"/>
          <a:ext cx="853866" cy="853866"/>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kumimoji="1" lang="ja-JP" altLang="en-US" sz="1400" b="1" kern="1200" dirty="0"/>
            <a:t>安全性</a:t>
          </a:r>
        </a:p>
      </dsp:txBody>
      <dsp:txXfrm>
        <a:off x="1271098" y="451085"/>
        <a:ext cx="603774" cy="6037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3A3371-BFFE-40C1-99FA-06F573FC5305}">
      <dsp:nvSpPr>
        <dsp:cNvPr id="0" name=""/>
        <dsp:cNvSpPr/>
      </dsp:nvSpPr>
      <dsp:spPr>
        <a:xfrm>
          <a:off x="1424071" y="198534"/>
          <a:ext cx="2760074" cy="2760074"/>
        </a:xfrm>
        <a:prstGeom prst="pie">
          <a:avLst>
            <a:gd name="adj1" fmla="val 16200000"/>
            <a:gd name="adj2" fmla="val 0"/>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kumimoji="1" lang="en-US" altLang="ja-JP" sz="1700" b="1" kern="1200" dirty="0"/>
            <a:t>Standard</a:t>
          </a:r>
          <a:endParaRPr kumimoji="1" lang="ja-JP" altLang="en-US" sz="1700" b="1" kern="1200" dirty="0"/>
        </a:p>
      </dsp:txBody>
      <dsp:txXfrm>
        <a:off x="2889210" y="770592"/>
        <a:ext cx="1018598" cy="755734"/>
      </dsp:txXfrm>
    </dsp:sp>
    <dsp:sp modelId="{D91418D0-BE91-43F5-8C9D-3A9016CBBC4E}">
      <dsp:nvSpPr>
        <dsp:cNvPr id="0" name=""/>
        <dsp:cNvSpPr/>
      </dsp:nvSpPr>
      <dsp:spPr>
        <a:xfrm>
          <a:off x="1424071" y="291194"/>
          <a:ext cx="2760074" cy="2760074"/>
        </a:xfrm>
        <a:prstGeom prst="pie">
          <a:avLst>
            <a:gd name="adj1" fmla="val 0"/>
            <a:gd name="adj2" fmla="val 5400000"/>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kumimoji="1" lang="en-US" altLang="ja-JP" sz="1700" b="1" kern="1200" dirty="0"/>
            <a:t>Do</a:t>
          </a:r>
          <a:endParaRPr kumimoji="1" lang="ja-JP" altLang="en-US" sz="1700" b="1" kern="1200" dirty="0"/>
        </a:p>
      </dsp:txBody>
      <dsp:txXfrm>
        <a:off x="2889210" y="1723475"/>
        <a:ext cx="1018598" cy="755734"/>
      </dsp:txXfrm>
    </dsp:sp>
    <dsp:sp modelId="{9AF1B967-D9D9-4854-A80F-1C3D61B7E159}">
      <dsp:nvSpPr>
        <dsp:cNvPr id="0" name=""/>
        <dsp:cNvSpPr/>
      </dsp:nvSpPr>
      <dsp:spPr>
        <a:xfrm>
          <a:off x="1331411" y="291194"/>
          <a:ext cx="2760074" cy="2760074"/>
        </a:xfrm>
        <a:prstGeom prst="pie">
          <a:avLst>
            <a:gd name="adj1" fmla="val 5400000"/>
            <a:gd name="adj2" fmla="val 10800000"/>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kumimoji="1" lang="en-US" altLang="ja-JP" sz="1700" b="1" kern="1200" dirty="0"/>
            <a:t>Check</a:t>
          </a:r>
          <a:endParaRPr kumimoji="1" lang="ja-JP" altLang="en-US" sz="1700" b="1" kern="1200" dirty="0"/>
        </a:p>
      </dsp:txBody>
      <dsp:txXfrm>
        <a:off x="1607747" y="1723475"/>
        <a:ext cx="1018598" cy="755734"/>
      </dsp:txXfrm>
    </dsp:sp>
    <dsp:sp modelId="{82D39A0B-F7D4-4316-A0A1-48A31E79141C}">
      <dsp:nvSpPr>
        <dsp:cNvPr id="0" name=""/>
        <dsp:cNvSpPr/>
      </dsp:nvSpPr>
      <dsp:spPr>
        <a:xfrm>
          <a:off x="1331411" y="198534"/>
          <a:ext cx="2760074" cy="2760074"/>
        </a:xfrm>
        <a:prstGeom prst="pie">
          <a:avLst>
            <a:gd name="adj1" fmla="val 10800000"/>
            <a:gd name="adj2" fmla="val 16200000"/>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kumimoji="1" lang="en-US" altLang="ja-JP" sz="1700" b="1" kern="1200" dirty="0"/>
            <a:t>Act</a:t>
          </a:r>
          <a:endParaRPr kumimoji="1" lang="ja-JP" altLang="en-US" sz="1700" b="1" kern="1200" dirty="0"/>
        </a:p>
      </dsp:txBody>
      <dsp:txXfrm>
        <a:off x="1607747" y="770592"/>
        <a:ext cx="1018598" cy="755734"/>
      </dsp:txXfrm>
    </dsp:sp>
    <dsp:sp modelId="{0874246B-7BDB-49AF-83ED-E5E26844C65F}">
      <dsp:nvSpPr>
        <dsp:cNvPr id="0" name=""/>
        <dsp:cNvSpPr/>
      </dsp:nvSpPr>
      <dsp:spPr>
        <a:xfrm>
          <a:off x="1253209" y="27672"/>
          <a:ext cx="3101798" cy="3101798"/>
        </a:xfrm>
        <a:prstGeom prst="circularArrow">
          <a:avLst>
            <a:gd name="adj1" fmla="val 5085"/>
            <a:gd name="adj2" fmla="val 327528"/>
            <a:gd name="adj3" fmla="val 21272472"/>
            <a:gd name="adj4" fmla="val 16200000"/>
            <a:gd name="adj5" fmla="val 5932"/>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762A712-49CD-4FD6-9EC6-8D90E2D61034}">
      <dsp:nvSpPr>
        <dsp:cNvPr id="0" name=""/>
        <dsp:cNvSpPr/>
      </dsp:nvSpPr>
      <dsp:spPr>
        <a:xfrm>
          <a:off x="1253209" y="120332"/>
          <a:ext cx="3101798" cy="3101798"/>
        </a:xfrm>
        <a:prstGeom prst="circularArrow">
          <a:avLst>
            <a:gd name="adj1" fmla="val 5085"/>
            <a:gd name="adj2" fmla="val 327528"/>
            <a:gd name="adj3" fmla="val 5072472"/>
            <a:gd name="adj4" fmla="val 0"/>
            <a:gd name="adj5" fmla="val 5932"/>
          </a:avLst>
        </a:prstGeom>
        <a:solidFill>
          <a:schemeClr val="accent5">
            <a:hueOff val="-2252848"/>
            <a:satOff val="-5806"/>
            <a:lumOff val="-3922"/>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AEFA271-FC44-4F86-ACFA-80F32B99A67B}">
      <dsp:nvSpPr>
        <dsp:cNvPr id="0" name=""/>
        <dsp:cNvSpPr/>
      </dsp:nvSpPr>
      <dsp:spPr>
        <a:xfrm>
          <a:off x="1160549" y="120332"/>
          <a:ext cx="3101798" cy="3101798"/>
        </a:xfrm>
        <a:prstGeom prst="circularArrow">
          <a:avLst>
            <a:gd name="adj1" fmla="val 5085"/>
            <a:gd name="adj2" fmla="val 327528"/>
            <a:gd name="adj3" fmla="val 10472472"/>
            <a:gd name="adj4" fmla="val 5400000"/>
            <a:gd name="adj5" fmla="val 5932"/>
          </a:avLst>
        </a:prstGeom>
        <a:solidFill>
          <a:schemeClr val="accent5">
            <a:hueOff val="-4505695"/>
            <a:satOff val="-11613"/>
            <a:lumOff val="-7843"/>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04D2F3D7-C0C4-424D-89D1-7637E9BB490E}">
      <dsp:nvSpPr>
        <dsp:cNvPr id="0" name=""/>
        <dsp:cNvSpPr/>
      </dsp:nvSpPr>
      <dsp:spPr>
        <a:xfrm>
          <a:off x="1160549" y="27672"/>
          <a:ext cx="3101798" cy="3101798"/>
        </a:xfrm>
        <a:prstGeom prst="circularArrow">
          <a:avLst>
            <a:gd name="adj1" fmla="val 5085"/>
            <a:gd name="adj2" fmla="val 327528"/>
            <a:gd name="adj3" fmla="val 15872472"/>
            <a:gd name="adj4" fmla="val 10800000"/>
            <a:gd name="adj5" fmla="val 5932"/>
          </a:avLst>
        </a:prstGeom>
        <a:solidFill>
          <a:schemeClr val="accent5">
            <a:hueOff val="-6758543"/>
            <a:satOff val="-17419"/>
            <a:lumOff val="-11765"/>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5C4B-9561-4C58-B8A3-F16C729D6031}">
      <dsp:nvSpPr>
        <dsp:cNvPr id="0" name=""/>
        <dsp:cNvSpPr/>
      </dsp:nvSpPr>
      <dsp:spPr>
        <a:xfrm>
          <a:off x="2773238" y="0"/>
          <a:ext cx="1386619" cy="525964"/>
        </a:xfrm>
        <a:prstGeom prst="trapezoid">
          <a:avLst>
            <a:gd name="adj" fmla="val 131817"/>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1" kern="1200" dirty="0">
              <a:solidFill>
                <a:srgbClr val="FF0000"/>
              </a:solidFill>
            </a:rPr>
            <a:t>国際規格</a:t>
          </a:r>
        </a:p>
      </dsp:txBody>
      <dsp:txXfrm>
        <a:off x="2773238" y="0"/>
        <a:ext cx="1386619" cy="525964"/>
      </dsp:txXfrm>
    </dsp:sp>
    <dsp:sp modelId="{C91F2FAA-0BF7-4C96-A0D4-9FC0F608EB34}">
      <dsp:nvSpPr>
        <dsp:cNvPr id="0" name=""/>
        <dsp:cNvSpPr/>
      </dsp:nvSpPr>
      <dsp:spPr>
        <a:xfrm>
          <a:off x="2079928" y="525964"/>
          <a:ext cx="2773238" cy="525964"/>
        </a:xfrm>
        <a:prstGeom prst="trapezoid">
          <a:avLst>
            <a:gd name="adj" fmla="val 13181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地域規格</a:t>
          </a:r>
        </a:p>
      </dsp:txBody>
      <dsp:txXfrm>
        <a:off x="2565245" y="525964"/>
        <a:ext cx="1802604" cy="525964"/>
      </dsp:txXfrm>
    </dsp:sp>
    <dsp:sp modelId="{1C481AF1-0038-42A3-9656-E7924150893A}">
      <dsp:nvSpPr>
        <dsp:cNvPr id="0" name=""/>
        <dsp:cNvSpPr/>
      </dsp:nvSpPr>
      <dsp:spPr>
        <a:xfrm>
          <a:off x="1386619" y="1051928"/>
          <a:ext cx="4159857" cy="525964"/>
        </a:xfrm>
        <a:prstGeom prst="trapezoid">
          <a:avLst>
            <a:gd name="adj" fmla="val 1318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国家規格</a:t>
          </a:r>
        </a:p>
      </dsp:txBody>
      <dsp:txXfrm>
        <a:off x="2114594" y="1051928"/>
        <a:ext cx="2703907" cy="525964"/>
      </dsp:txXfrm>
    </dsp:sp>
    <dsp:sp modelId="{6AC2A19B-F126-4C47-81AF-CD7E9E0FD80B}">
      <dsp:nvSpPr>
        <dsp:cNvPr id="0" name=""/>
        <dsp:cNvSpPr/>
      </dsp:nvSpPr>
      <dsp:spPr>
        <a:xfrm>
          <a:off x="693309" y="1577892"/>
          <a:ext cx="5546476" cy="525964"/>
        </a:xfrm>
        <a:prstGeom prst="trapezoid">
          <a:avLst>
            <a:gd name="adj" fmla="val 13181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団体規格</a:t>
          </a:r>
        </a:p>
      </dsp:txBody>
      <dsp:txXfrm>
        <a:off x="1663943" y="1577892"/>
        <a:ext cx="3605209" cy="525964"/>
      </dsp:txXfrm>
    </dsp:sp>
    <dsp:sp modelId="{5D152DA5-7486-45C5-86C1-B10617DB5F64}">
      <dsp:nvSpPr>
        <dsp:cNvPr id="0" name=""/>
        <dsp:cNvSpPr/>
      </dsp:nvSpPr>
      <dsp:spPr>
        <a:xfrm>
          <a:off x="0" y="2103856"/>
          <a:ext cx="6933096" cy="525964"/>
        </a:xfrm>
        <a:prstGeom prst="trapezoid">
          <a:avLst>
            <a:gd name="adj" fmla="val 131817"/>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社内規格</a:t>
          </a:r>
        </a:p>
      </dsp:txBody>
      <dsp:txXfrm>
        <a:off x="1213291" y="2103856"/>
        <a:ext cx="4506512" cy="5259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5C4B-9561-4C58-B8A3-F16C729D6031}">
      <dsp:nvSpPr>
        <dsp:cNvPr id="0" name=""/>
        <dsp:cNvSpPr/>
      </dsp:nvSpPr>
      <dsp:spPr>
        <a:xfrm>
          <a:off x="2773238" y="0"/>
          <a:ext cx="1386619" cy="525964"/>
        </a:xfrm>
        <a:prstGeom prst="trapezoid">
          <a:avLst>
            <a:gd name="adj" fmla="val 131817"/>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国際規格</a:t>
          </a:r>
        </a:p>
      </dsp:txBody>
      <dsp:txXfrm>
        <a:off x="2773238" y="0"/>
        <a:ext cx="1386619" cy="525964"/>
      </dsp:txXfrm>
    </dsp:sp>
    <dsp:sp modelId="{C91F2FAA-0BF7-4C96-A0D4-9FC0F608EB34}">
      <dsp:nvSpPr>
        <dsp:cNvPr id="0" name=""/>
        <dsp:cNvSpPr/>
      </dsp:nvSpPr>
      <dsp:spPr>
        <a:xfrm>
          <a:off x="2079928" y="525964"/>
          <a:ext cx="2773238" cy="525964"/>
        </a:xfrm>
        <a:prstGeom prst="trapezoid">
          <a:avLst>
            <a:gd name="adj" fmla="val 13181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1" kern="1200" dirty="0">
              <a:solidFill>
                <a:srgbClr val="FF0000"/>
              </a:solidFill>
            </a:rPr>
            <a:t>地域規格</a:t>
          </a:r>
        </a:p>
      </dsp:txBody>
      <dsp:txXfrm>
        <a:off x="2565245" y="525964"/>
        <a:ext cx="1802604" cy="525964"/>
      </dsp:txXfrm>
    </dsp:sp>
    <dsp:sp modelId="{1C481AF1-0038-42A3-9656-E7924150893A}">
      <dsp:nvSpPr>
        <dsp:cNvPr id="0" name=""/>
        <dsp:cNvSpPr/>
      </dsp:nvSpPr>
      <dsp:spPr>
        <a:xfrm>
          <a:off x="1386619" y="1051928"/>
          <a:ext cx="4159857" cy="525964"/>
        </a:xfrm>
        <a:prstGeom prst="trapezoid">
          <a:avLst>
            <a:gd name="adj" fmla="val 1318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国家規格</a:t>
          </a:r>
        </a:p>
      </dsp:txBody>
      <dsp:txXfrm>
        <a:off x="2114594" y="1051928"/>
        <a:ext cx="2703907" cy="525964"/>
      </dsp:txXfrm>
    </dsp:sp>
    <dsp:sp modelId="{6AC2A19B-F126-4C47-81AF-CD7E9E0FD80B}">
      <dsp:nvSpPr>
        <dsp:cNvPr id="0" name=""/>
        <dsp:cNvSpPr/>
      </dsp:nvSpPr>
      <dsp:spPr>
        <a:xfrm>
          <a:off x="693309" y="1577892"/>
          <a:ext cx="5546476" cy="525964"/>
        </a:xfrm>
        <a:prstGeom prst="trapezoid">
          <a:avLst>
            <a:gd name="adj" fmla="val 13181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団体規格</a:t>
          </a:r>
        </a:p>
      </dsp:txBody>
      <dsp:txXfrm>
        <a:off x="1663943" y="1577892"/>
        <a:ext cx="3605209" cy="525964"/>
      </dsp:txXfrm>
    </dsp:sp>
    <dsp:sp modelId="{5D152DA5-7486-45C5-86C1-B10617DB5F64}">
      <dsp:nvSpPr>
        <dsp:cNvPr id="0" name=""/>
        <dsp:cNvSpPr/>
      </dsp:nvSpPr>
      <dsp:spPr>
        <a:xfrm>
          <a:off x="0" y="2103856"/>
          <a:ext cx="6933096" cy="525964"/>
        </a:xfrm>
        <a:prstGeom prst="trapezoid">
          <a:avLst>
            <a:gd name="adj" fmla="val 131817"/>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社内規格</a:t>
          </a:r>
        </a:p>
      </dsp:txBody>
      <dsp:txXfrm>
        <a:off x="1213291" y="2103856"/>
        <a:ext cx="4506512" cy="5259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5C4B-9561-4C58-B8A3-F16C729D6031}">
      <dsp:nvSpPr>
        <dsp:cNvPr id="0" name=""/>
        <dsp:cNvSpPr/>
      </dsp:nvSpPr>
      <dsp:spPr>
        <a:xfrm>
          <a:off x="2773238" y="0"/>
          <a:ext cx="1386619" cy="525964"/>
        </a:xfrm>
        <a:prstGeom prst="trapezoid">
          <a:avLst>
            <a:gd name="adj" fmla="val 131817"/>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国際規格</a:t>
          </a:r>
        </a:p>
      </dsp:txBody>
      <dsp:txXfrm>
        <a:off x="2773238" y="0"/>
        <a:ext cx="1386619" cy="525964"/>
      </dsp:txXfrm>
    </dsp:sp>
    <dsp:sp modelId="{C91F2FAA-0BF7-4C96-A0D4-9FC0F608EB34}">
      <dsp:nvSpPr>
        <dsp:cNvPr id="0" name=""/>
        <dsp:cNvSpPr/>
      </dsp:nvSpPr>
      <dsp:spPr>
        <a:xfrm>
          <a:off x="2079928" y="525964"/>
          <a:ext cx="2773238" cy="525964"/>
        </a:xfrm>
        <a:prstGeom prst="trapezoid">
          <a:avLst>
            <a:gd name="adj" fmla="val 13181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地域規格</a:t>
          </a:r>
        </a:p>
      </dsp:txBody>
      <dsp:txXfrm>
        <a:off x="2565245" y="525964"/>
        <a:ext cx="1802604" cy="525964"/>
      </dsp:txXfrm>
    </dsp:sp>
    <dsp:sp modelId="{1C481AF1-0038-42A3-9656-E7924150893A}">
      <dsp:nvSpPr>
        <dsp:cNvPr id="0" name=""/>
        <dsp:cNvSpPr/>
      </dsp:nvSpPr>
      <dsp:spPr>
        <a:xfrm>
          <a:off x="1386619" y="1051928"/>
          <a:ext cx="4159857" cy="525964"/>
        </a:xfrm>
        <a:prstGeom prst="trapezoid">
          <a:avLst>
            <a:gd name="adj" fmla="val 1318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1" kern="1200" dirty="0">
              <a:solidFill>
                <a:srgbClr val="FF0000"/>
              </a:solidFill>
            </a:rPr>
            <a:t>国家規格</a:t>
          </a:r>
        </a:p>
      </dsp:txBody>
      <dsp:txXfrm>
        <a:off x="2114594" y="1051928"/>
        <a:ext cx="2703907" cy="525964"/>
      </dsp:txXfrm>
    </dsp:sp>
    <dsp:sp modelId="{6AC2A19B-F126-4C47-81AF-CD7E9E0FD80B}">
      <dsp:nvSpPr>
        <dsp:cNvPr id="0" name=""/>
        <dsp:cNvSpPr/>
      </dsp:nvSpPr>
      <dsp:spPr>
        <a:xfrm>
          <a:off x="693309" y="1577892"/>
          <a:ext cx="5546476" cy="525964"/>
        </a:xfrm>
        <a:prstGeom prst="trapezoid">
          <a:avLst>
            <a:gd name="adj" fmla="val 13181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団体規格</a:t>
          </a:r>
        </a:p>
      </dsp:txBody>
      <dsp:txXfrm>
        <a:off x="1663943" y="1577892"/>
        <a:ext cx="3605209" cy="525964"/>
      </dsp:txXfrm>
    </dsp:sp>
    <dsp:sp modelId="{5D152DA5-7486-45C5-86C1-B10617DB5F64}">
      <dsp:nvSpPr>
        <dsp:cNvPr id="0" name=""/>
        <dsp:cNvSpPr/>
      </dsp:nvSpPr>
      <dsp:spPr>
        <a:xfrm>
          <a:off x="0" y="2103856"/>
          <a:ext cx="6933096" cy="525964"/>
        </a:xfrm>
        <a:prstGeom prst="trapezoid">
          <a:avLst>
            <a:gd name="adj" fmla="val 131817"/>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社内規格</a:t>
          </a:r>
        </a:p>
      </dsp:txBody>
      <dsp:txXfrm>
        <a:off x="1213291" y="2103856"/>
        <a:ext cx="4506512" cy="5259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5C4B-9561-4C58-B8A3-F16C729D6031}">
      <dsp:nvSpPr>
        <dsp:cNvPr id="0" name=""/>
        <dsp:cNvSpPr/>
      </dsp:nvSpPr>
      <dsp:spPr>
        <a:xfrm>
          <a:off x="2773238" y="0"/>
          <a:ext cx="1386619" cy="525964"/>
        </a:xfrm>
        <a:prstGeom prst="trapezoid">
          <a:avLst>
            <a:gd name="adj" fmla="val 131817"/>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国際規格</a:t>
          </a:r>
        </a:p>
      </dsp:txBody>
      <dsp:txXfrm>
        <a:off x="2773238" y="0"/>
        <a:ext cx="1386619" cy="525964"/>
      </dsp:txXfrm>
    </dsp:sp>
    <dsp:sp modelId="{C91F2FAA-0BF7-4C96-A0D4-9FC0F608EB34}">
      <dsp:nvSpPr>
        <dsp:cNvPr id="0" name=""/>
        <dsp:cNvSpPr/>
      </dsp:nvSpPr>
      <dsp:spPr>
        <a:xfrm>
          <a:off x="2079928" y="525964"/>
          <a:ext cx="2773238" cy="525964"/>
        </a:xfrm>
        <a:prstGeom prst="trapezoid">
          <a:avLst>
            <a:gd name="adj" fmla="val 13181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地域規格</a:t>
          </a:r>
        </a:p>
      </dsp:txBody>
      <dsp:txXfrm>
        <a:off x="2565245" y="525964"/>
        <a:ext cx="1802604" cy="525964"/>
      </dsp:txXfrm>
    </dsp:sp>
    <dsp:sp modelId="{1C481AF1-0038-42A3-9656-E7924150893A}">
      <dsp:nvSpPr>
        <dsp:cNvPr id="0" name=""/>
        <dsp:cNvSpPr/>
      </dsp:nvSpPr>
      <dsp:spPr>
        <a:xfrm>
          <a:off x="1386619" y="1051928"/>
          <a:ext cx="4159857" cy="525964"/>
        </a:xfrm>
        <a:prstGeom prst="trapezoid">
          <a:avLst>
            <a:gd name="adj" fmla="val 1318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0" kern="1200" dirty="0">
              <a:solidFill>
                <a:schemeClr val="tx1"/>
              </a:solidFill>
            </a:rPr>
            <a:t>国家規格</a:t>
          </a:r>
        </a:p>
      </dsp:txBody>
      <dsp:txXfrm>
        <a:off x="2114594" y="1051928"/>
        <a:ext cx="2703907" cy="525964"/>
      </dsp:txXfrm>
    </dsp:sp>
    <dsp:sp modelId="{6AC2A19B-F126-4C47-81AF-CD7E9E0FD80B}">
      <dsp:nvSpPr>
        <dsp:cNvPr id="0" name=""/>
        <dsp:cNvSpPr/>
      </dsp:nvSpPr>
      <dsp:spPr>
        <a:xfrm>
          <a:off x="693309" y="1577892"/>
          <a:ext cx="5546476" cy="525964"/>
        </a:xfrm>
        <a:prstGeom prst="trapezoid">
          <a:avLst>
            <a:gd name="adj" fmla="val 13181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1" kern="1200" dirty="0">
              <a:solidFill>
                <a:srgbClr val="FF0000"/>
              </a:solidFill>
            </a:rPr>
            <a:t>団体規格</a:t>
          </a:r>
        </a:p>
      </dsp:txBody>
      <dsp:txXfrm>
        <a:off x="1663943" y="1577892"/>
        <a:ext cx="3605209" cy="525964"/>
      </dsp:txXfrm>
    </dsp:sp>
    <dsp:sp modelId="{5D152DA5-7486-45C5-86C1-B10617DB5F64}">
      <dsp:nvSpPr>
        <dsp:cNvPr id="0" name=""/>
        <dsp:cNvSpPr/>
      </dsp:nvSpPr>
      <dsp:spPr>
        <a:xfrm>
          <a:off x="0" y="2103856"/>
          <a:ext cx="6933096" cy="525964"/>
        </a:xfrm>
        <a:prstGeom prst="trapezoid">
          <a:avLst>
            <a:gd name="adj" fmla="val 131817"/>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社内規格</a:t>
          </a:r>
        </a:p>
      </dsp:txBody>
      <dsp:txXfrm>
        <a:off x="1213291" y="2103856"/>
        <a:ext cx="4506512" cy="5259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DD5C4B-9561-4C58-B8A3-F16C729D6031}">
      <dsp:nvSpPr>
        <dsp:cNvPr id="0" name=""/>
        <dsp:cNvSpPr/>
      </dsp:nvSpPr>
      <dsp:spPr>
        <a:xfrm>
          <a:off x="2773238" y="0"/>
          <a:ext cx="1386619" cy="525964"/>
        </a:xfrm>
        <a:prstGeom prst="trapezoid">
          <a:avLst>
            <a:gd name="adj" fmla="val 131817"/>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国際規格</a:t>
          </a:r>
        </a:p>
      </dsp:txBody>
      <dsp:txXfrm>
        <a:off x="2773238" y="0"/>
        <a:ext cx="1386619" cy="525964"/>
      </dsp:txXfrm>
    </dsp:sp>
    <dsp:sp modelId="{C91F2FAA-0BF7-4C96-A0D4-9FC0F608EB34}">
      <dsp:nvSpPr>
        <dsp:cNvPr id="0" name=""/>
        <dsp:cNvSpPr/>
      </dsp:nvSpPr>
      <dsp:spPr>
        <a:xfrm>
          <a:off x="2079928" y="525964"/>
          <a:ext cx="2773238" cy="525964"/>
        </a:xfrm>
        <a:prstGeom prst="trapezoid">
          <a:avLst>
            <a:gd name="adj" fmla="val 131817"/>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地域規格</a:t>
          </a:r>
        </a:p>
      </dsp:txBody>
      <dsp:txXfrm>
        <a:off x="2565245" y="525964"/>
        <a:ext cx="1802604" cy="525964"/>
      </dsp:txXfrm>
    </dsp:sp>
    <dsp:sp modelId="{1C481AF1-0038-42A3-9656-E7924150893A}">
      <dsp:nvSpPr>
        <dsp:cNvPr id="0" name=""/>
        <dsp:cNvSpPr/>
      </dsp:nvSpPr>
      <dsp:spPr>
        <a:xfrm>
          <a:off x="1386619" y="1051928"/>
          <a:ext cx="4159857" cy="525964"/>
        </a:xfrm>
        <a:prstGeom prst="trapezoid">
          <a:avLst>
            <a:gd name="adj" fmla="val 131817"/>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0" kern="1200" dirty="0">
              <a:solidFill>
                <a:schemeClr val="tx1"/>
              </a:solidFill>
            </a:rPr>
            <a:t>国家規格</a:t>
          </a:r>
        </a:p>
      </dsp:txBody>
      <dsp:txXfrm>
        <a:off x="2114594" y="1051928"/>
        <a:ext cx="2703907" cy="525964"/>
      </dsp:txXfrm>
    </dsp:sp>
    <dsp:sp modelId="{6AC2A19B-F126-4C47-81AF-CD7E9E0FD80B}">
      <dsp:nvSpPr>
        <dsp:cNvPr id="0" name=""/>
        <dsp:cNvSpPr/>
      </dsp:nvSpPr>
      <dsp:spPr>
        <a:xfrm>
          <a:off x="693309" y="1577892"/>
          <a:ext cx="5546476" cy="525964"/>
        </a:xfrm>
        <a:prstGeom prst="trapezoid">
          <a:avLst>
            <a:gd name="adj" fmla="val 131817"/>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kern="1200" dirty="0"/>
            <a:t>団体規格</a:t>
          </a:r>
        </a:p>
      </dsp:txBody>
      <dsp:txXfrm>
        <a:off x="1663943" y="1577892"/>
        <a:ext cx="3605209" cy="525964"/>
      </dsp:txXfrm>
    </dsp:sp>
    <dsp:sp modelId="{5D152DA5-7486-45C5-86C1-B10617DB5F64}">
      <dsp:nvSpPr>
        <dsp:cNvPr id="0" name=""/>
        <dsp:cNvSpPr/>
      </dsp:nvSpPr>
      <dsp:spPr>
        <a:xfrm>
          <a:off x="0" y="2103856"/>
          <a:ext cx="6933096" cy="525964"/>
        </a:xfrm>
        <a:prstGeom prst="trapezoid">
          <a:avLst>
            <a:gd name="adj" fmla="val 131817"/>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kumimoji="1" lang="ja-JP" altLang="en-US" sz="2300" b="1" kern="1200" dirty="0">
              <a:solidFill>
                <a:srgbClr val="FF0000"/>
              </a:solidFill>
            </a:rPr>
            <a:t>社内規格</a:t>
          </a:r>
        </a:p>
      </dsp:txBody>
      <dsp:txXfrm>
        <a:off x="1213291" y="2103856"/>
        <a:ext cx="4506512" cy="5259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C9B7-5FD7-486A-B6A8-A0A0F8115C0A}">
      <dsp:nvSpPr>
        <dsp:cNvPr id="0" name=""/>
        <dsp:cNvSpPr/>
      </dsp:nvSpPr>
      <dsp:spPr>
        <a:xfrm>
          <a:off x="1956685" y="711201"/>
          <a:ext cx="1771763" cy="177176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kumimoji="1" lang="en-US" altLang="ja-JP" sz="4500" kern="1200" dirty="0"/>
            <a:t>CSR</a:t>
          </a:r>
          <a:endParaRPr kumimoji="1" lang="ja-JP" altLang="en-US" sz="4500" kern="1200" dirty="0"/>
        </a:p>
      </dsp:txBody>
      <dsp:txXfrm>
        <a:off x="2216154" y="970670"/>
        <a:ext cx="1252825" cy="1252825"/>
      </dsp:txXfrm>
    </dsp:sp>
    <dsp:sp modelId="{31534646-E0DE-4915-808F-EC5C8C91A952}">
      <dsp:nvSpPr>
        <dsp:cNvPr id="0" name=""/>
        <dsp:cNvSpPr/>
      </dsp:nvSpPr>
      <dsp:spPr>
        <a:xfrm>
          <a:off x="2399626" y="316"/>
          <a:ext cx="885881" cy="885881"/>
        </a:xfrm>
        <a:prstGeom prst="ellipse">
          <a:avLst/>
        </a:prstGeom>
        <a:solidFill>
          <a:schemeClr val="accent4">
            <a:alpha val="50000"/>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お客様</a:t>
          </a:r>
        </a:p>
      </dsp:txBody>
      <dsp:txXfrm>
        <a:off x="2529360" y="130050"/>
        <a:ext cx="626413" cy="626413"/>
      </dsp:txXfrm>
    </dsp:sp>
    <dsp:sp modelId="{EAAD8A28-502C-4C16-A26C-D52238B413BA}">
      <dsp:nvSpPr>
        <dsp:cNvPr id="0" name=""/>
        <dsp:cNvSpPr/>
      </dsp:nvSpPr>
      <dsp:spPr>
        <a:xfrm>
          <a:off x="3553451" y="1154142"/>
          <a:ext cx="885881" cy="885881"/>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株主</a:t>
          </a:r>
        </a:p>
      </dsp:txBody>
      <dsp:txXfrm>
        <a:off x="3683185" y="1283876"/>
        <a:ext cx="626413" cy="626413"/>
      </dsp:txXfrm>
    </dsp:sp>
    <dsp:sp modelId="{718C0D19-728F-4601-B5DA-60877702DB6D}">
      <dsp:nvSpPr>
        <dsp:cNvPr id="0" name=""/>
        <dsp:cNvSpPr/>
      </dsp:nvSpPr>
      <dsp:spPr>
        <a:xfrm>
          <a:off x="2399626" y="2307967"/>
          <a:ext cx="885881" cy="885881"/>
        </a:xfrm>
        <a:prstGeom prst="ellipse">
          <a:avLst/>
        </a:prstGeom>
        <a:solidFill>
          <a:schemeClr val="accent4">
            <a:alpha val="50000"/>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地域社会</a:t>
          </a:r>
        </a:p>
      </dsp:txBody>
      <dsp:txXfrm>
        <a:off x="2529360" y="2437701"/>
        <a:ext cx="626413" cy="626413"/>
      </dsp:txXfrm>
    </dsp:sp>
    <dsp:sp modelId="{910B4246-262B-4A51-B971-F646625FFD5C}">
      <dsp:nvSpPr>
        <dsp:cNvPr id="0" name=""/>
        <dsp:cNvSpPr/>
      </dsp:nvSpPr>
      <dsp:spPr>
        <a:xfrm>
          <a:off x="1245800" y="1154142"/>
          <a:ext cx="885881" cy="885881"/>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環境</a:t>
          </a:r>
        </a:p>
      </dsp:txBody>
      <dsp:txXfrm>
        <a:off x="1375534" y="1283876"/>
        <a:ext cx="626413" cy="62641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2024/6/20</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2024/6/20</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8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1404917"/>
            <a:ext cx="12192000" cy="4154984"/>
          </a:xfrm>
          <a:prstGeom prst="rect">
            <a:avLst/>
          </a:prstGeom>
          <a:noFill/>
        </p:spPr>
        <p:txBody>
          <a:bodyPr wrap="square" lIns="91440" tIns="45720" rIns="91440" bIns="45720">
            <a:spAutoFit/>
          </a:bodyPr>
          <a:lstStyle/>
          <a:p>
            <a:pPr algn="ctr"/>
            <a:r>
              <a:rPr lang="en-US" altLang="ja-JP"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QC</a:t>
            </a:r>
            <a:r>
              <a:rPr lang="ja-JP" altLang="en-US"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検定</a:t>
            </a:r>
            <a:r>
              <a:rPr lang="en-US" altLang="ja-JP"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2</a:t>
            </a:r>
            <a:r>
              <a:rPr lang="ja-JP" altLang="en-US"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級</a:t>
            </a:r>
            <a:endParaRPr lang="en-US" altLang="ja-JP"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8800" b="1"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実践編 重要用語</a:t>
            </a:r>
            <a:endParaRPr lang="en-US" altLang="ja-JP" sz="8800" b="1"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8800" b="1" cap="none" spc="0" dirty="0">
                <a:ln w="9525">
                  <a:solidFill>
                    <a:schemeClr val="bg1"/>
                  </a:solidFill>
                  <a:prstDash val="solid"/>
                </a:ln>
                <a:solidFill>
                  <a:srgbClr val="0000FF"/>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聞き流し </a:t>
            </a:r>
          </a:p>
        </p:txBody>
      </p:sp>
    </p:spTree>
    <p:extLst>
      <p:ext uri="{BB962C8B-B14F-4D97-AF65-F5344CB8AC3E}">
        <p14:creationId xmlns:p14="http://schemas.microsoft.com/office/powerpoint/2010/main" val="427913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27170" y="1192699"/>
            <a:ext cx="9995598" cy="1384995"/>
          </a:xfrm>
          <a:prstGeom prst="rect">
            <a:avLst/>
          </a:prstGeom>
          <a:noFill/>
        </p:spPr>
        <p:txBody>
          <a:bodyPr wrap="square" rtlCol="0">
            <a:spAutoFit/>
          </a:bodyPr>
          <a:lstStyle/>
          <a:p>
            <a:r>
              <a:rPr lang="ja-JP" altLang="en-US" sz="2400" b="1" dirty="0">
                <a:solidFill>
                  <a:srgbClr val="FF0000"/>
                </a:solidFill>
              </a:rPr>
              <a:t>事実に基づく管理</a:t>
            </a:r>
            <a:endParaRPr lang="en-US" altLang="ja-JP" sz="2400" b="1" dirty="0">
              <a:solidFill>
                <a:srgbClr val="FF0000"/>
              </a:solidFill>
            </a:endParaRPr>
          </a:p>
          <a:p>
            <a:endParaRPr lang="en-US" altLang="ja-JP" sz="1200" dirty="0"/>
          </a:p>
          <a:p>
            <a:r>
              <a:rPr lang="ja-JP" altLang="en-US" sz="2400" dirty="0"/>
              <a:t>過去の経験や勘、度胸（</a:t>
            </a:r>
            <a:r>
              <a:rPr lang="en-US" altLang="ja-JP" sz="2400" dirty="0"/>
              <a:t>KKD</a:t>
            </a:r>
            <a:r>
              <a:rPr lang="ja-JP" altLang="en-US" sz="2400" dirty="0"/>
              <a:t>）ではなく、データをもとに客観的事実を整理し、その情報に基づいて意思決定するという考え方。</a:t>
            </a:r>
            <a:endParaRPr lang="en-US" altLang="ja-JP" sz="2400" dirty="0"/>
          </a:p>
        </p:txBody>
      </p:sp>
      <p:pic>
        <p:nvPicPr>
          <p:cNvPr id="5122" name="Picture 2">
            <a:extLst>
              <a:ext uri="{FF2B5EF4-FFF2-40B4-BE49-F238E27FC236}">
                <a16:creationId xmlns:a16="http://schemas.microsoft.com/office/drawing/2014/main" id="{F8D79E7E-3C49-372C-4682-C5DA4D646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0" y="2930771"/>
            <a:ext cx="2283094" cy="2536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8436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200329"/>
          </a:xfrm>
          <a:prstGeom prst="rect">
            <a:avLst/>
          </a:prstGeom>
          <a:noFill/>
        </p:spPr>
        <p:txBody>
          <a:bodyPr wrap="square" rtlCol="0">
            <a:spAutoFit/>
          </a:bodyPr>
          <a:lstStyle/>
          <a:p>
            <a:r>
              <a:rPr lang="ja-JP" altLang="en-US" sz="2400" b="1" dirty="0">
                <a:solidFill>
                  <a:srgbClr val="FF0000"/>
                </a:solidFill>
              </a:rPr>
              <a:t>改良保全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b="1" dirty="0">
                <a:solidFill>
                  <a:srgbClr val="333333"/>
                </a:solidFill>
                <a:latin typeface="Clarimo UD PE Regular"/>
              </a:rPr>
              <a:t>故障の発生確率の低減、または性能向上</a:t>
            </a:r>
            <a:r>
              <a:rPr lang="ja-JP" altLang="en-US" sz="2400" dirty="0">
                <a:solidFill>
                  <a:srgbClr val="333333"/>
                </a:solidFill>
                <a:latin typeface="Clarimo UD PE Regular"/>
              </a:rPr>
              <a:t>を図る保全活動のこと。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4822138" y="4421885"/>
            <a:ext cx="1777446" cy="651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7F3DB4-BC22-7F18-D6F3-034E181F1A90}"/>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8357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569660"/>
          </a:xfrm>
          <a:prstGeom prst="rect">
            <a:avLst/>
          </a:prstGeom>
          <a:noFill/>
        </p:spPr>
        <p:txBody>
          <a:bodyPr wrap="square" rtlCol="0">
            <a:spAutoFit/>
          </a:bodyPr>
          <a:lstStyle/>
          <a:p>
            <a:r>
              <a:rPr lang="ja-JP" altLang="en-US" sz="2400" b="1" dirty="0">
                <a:solidFill>
                  <a:srgbClr val="FF0000"/>
                </a:solidFill>
              </a:rPr>
              <a:t>保全予防</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過去の保全実績などから、計画・設計段階より故障の予知、予測を行い、</a:t>
            </a:r>
            <a:r>
              <a:rPr lang="ja-JP" altLang="en-US" sz="2400" b="1" dirty="0">
                <a:solidFill>
                  <a:srgbClr val="333333"/>
                </a:solidFill>
                <a:latin typeface="Clarimo UD PE Regular"/>
              </a:rPr>
              <a:t>故障を排除</a:t>
            </a:r>
            <a:r>
              <a:rPr lang="ja-JP" altLang="en-US" sz="2400" dirty="0">
                <a:solidFill>
                  <a:srgbClr val="333333"/>
                </a:solidFill>
                <a:latin typeface="Clarimo UD PE Regular"/>
              </a:rPr>
              <a:t>する対策を行う保全活動のこと。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4822138" y="4421885"/>
            <a:ext cx="1777446" cy="651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7F3DB4-BC22-7F18-D6F3-034E181F1A90}"/>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455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4883" y="1441055"/>
            <a:ext cx="10342234" cy="1384995"/>
          </a:xfrm>
          <a:prstGeom prst="rect">
            <a:avLst/>
          </a:prstGeom>
          <a:noFill/>
        </p:spPr>
        <p:txBody>
          <a:bodyPr wrap="square" rtlCol="0">
            <a:spAutoFit/>
          </a:bodyPr>
          <a:lstStyle/>
          <a:p>
            <a:r>
              <a:rPr lang="ja-JP" altLang="en-US" sz="2400" b="1" dirty="0">
                <a:solidFill>
                  <a:srgbClr val="FF0000"/>
                </a:solidFill>
              </a:rPr>
              <a:t>重点指向</a:t>
            </a:r>
            <a:endParaRPr lang="en-US" altLang="ja-JP" sz="2400" b="1" dirty="0">
              <a:solidFill>
                <a:srgbClr val="FF0000"/>
              </a:solidFill>
            </a:endParaRPr>
          </a:p>
          <a:p>
            <a:endParaRPr lang="en-US" altLang="ja-JP" sz="1200" dirty="0"/>
          </a:p>
          <a:p>
            <a:r>
              <a:rPr lang="ja-JP" altLang="en-US" sz="2400" b="0" i="0" dirty="0">
                <a:solidFill>
                  <a:srgbClr val="040C28"/>
                </a:solidFill>
                <a:effectLst/>
                <a:latin typeface="Google Sans"/>
              </a:rPr>
              <a:t>品質などの改善活動で、</a:t>
            </a:r>
            <a:r>
              <a:rPr lang="ja-JP" altLang="en-US" sz="2400" b="1" i="0" dirty="0">
                <a:solidFill>
                  <a:srgbClr val="040C28"/>
                </a:solidFill>
                <a:effectLst/>
                <a:latin typeface="Google Sans"/>
              </a:rPr>
              <a:t>優先順位を明確</a:t>
            </a:r>
            <a:r>
              <a:rPr lang="ja-JP" altLang="en-US" sz="2400" b="0" i="0" dirty="0">
                <a:solidFill>
                  <a:srgbClr val="040C28"/>
                </a:solidFill>
                <a:effectLst/>
                <a:latin typeface="Google Sans"/>
              </a:rPr>
              <a:t>にし、</a:t>
            </a:r>
            <a:r>
              <a:rPr lang="ja-JP" altLang="en-US" sz="2400" b="1" i="0" dirty="0">
                <a:solidFill>
                  <a:srgbClr val="040C28"/>
                </a:solidFill>
                <a:effectLst/>
                <a:latin typeface="Google Sans"/>
              </a:rPr>
              <a:t>効果が大きいもの</a:t>
            </a:r>
            <a:r>
              <a:rPr lang="ja-JP" altLang="en-US" sz="2400" b="0" i="0" dirty="0">
                <a:solidFill>
                  <a:srgbClr val="040C28"/>
                </a:solidFill>
                <a:effectLst/>
                <a:latin typeface="Google Sans"/>
              </a:rPr>
              <a:t>にターゲットを絞って対応すること</a:t>
            </a:r>
            <a:r>
              <a:rPr lang="ja-JP" altLang="en-US" sz="2400" dirty="0"/>
              <a:t>。</a:t>
            </a:r>
            <a:endParaRPr lang="en-US" altLang="ja-JP" sz="2400" dirty="0"/>
          </a:p>
        </p:txBody>
      </p:sp>
      <p:pic>
        <p:nvPicPr>
          <p:cNvPr id="6146" name="Picture 2">
            <a:extLst>
              <a:ext uri="{FF2B5EF4-FFF2-40B4-BE49-F238E27FC236}">
                <a16:creationId xmlns:a16="http://schemas.microsoft.com/office/drawing/2014/main" id="{0E3AA287-1270-20D1-9D80-510507E78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112" y="2573865"/>
            <a:ext cx="2673745" cy="26737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891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84578" y="1106528"/>
            <a:ext cx="10622844" cy="2123658"/>
          </a:xfrm>
          <a:prstGeom prst="rect">
            <a:avLst/>
          </a:prstGeom>
          <a:noFill/>
        </p:spPr>
        <p:txBody>
          <a:bodyPr wrap="square" rtlCol="0">
            <a:spAutoFit/>
          </a:bodyPr>
          <a:lstStyle/>
          <a:p>
            <a:r>
              <a:rPr lang="ja-JP" altLang="en-US" sz="2400" b="1" dirty="0">
                <a:solidFill>
                  <a:srgbClr val="FF0000"/>
                </a:solidFill>
              </a:rPr>
              <a:t>デザインレビュー（</a:t>
            </a:r>
            <a:r>
              <a:rPr lang="en-US" altLang="ja-JP" sz="2400" b="1" dirty="0">
                <a:solidFill>
                  <a:srgbClr val="FF0000"/>
                </a:solidFill>
              </a:rPr>
              <a:t>DR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開発の手戻りを未然防止するために実施する</a:t>
            </a:r>
            <a:r>
              <a:rPr lang="ja-JP" altLang="en-US" sz="2400" b="1" i="0" dirty="0">
                <a:solidFill>
                  <a:srgbClr val="333333"/>
                </a:solidFill>
                <a:effectLst/>
                <a:latin typeface="Clarimo UD PE Regular"/>
              </a:rPr>
              <a:t>設計審議会</a:t>
            </a:r>
            <a:r>
              <a:rPr lang="ja-JP" altLang="en-US" sz="2400" b="0" i="0" dirty="0">
                <a:solidFill>
                  <a:srgbClr val="333333"/>
                </a:solidFill>
                <a:effectLst/>
                <a:latin typeface="Clarimo UD PE Regular"/>
              </a:rPr>
              <a:t>のこと。フェーズを分けて繰り返し実施し、商品コンセプトと採用技術の整合性、設計方針・設計根拠の妥当性、重要部品の課題対応策・検証法の妥当性、設計検証モデルによる設計品質獲得を段階的に確認する。</a:t>
            </a:r>
            <a:endParaRPr lang="en-US" altLang="ja-JP" sz="2400" dirty="0"/>
          </a:p>
        </p:txBody>
      </p:sp>
      <p:pic>
        <p:nvPicPr>
          <p:cNvPr id="7170" name="Picture 2">
            <a:extLst>
              <a:ext uri="{FF2B5EF4-FFF2-40B4-BE49-F238E27FC236}">
                <a16:creationId xmlns:a16="http://schemas.microsoft.com/office/drawing/2014/main" id="{0E603667-21BD-9A03-E094-4D5AE5DEDF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086" y="3487619"/>
            <a:ext cx="2127603" cy="2263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63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03110" y="1120676"/>
            <a:ext cx="10430933" cy="2123658"/>
          </a:xfrm>
          <a:prstGeom prst="rect">
            <a:avLst/>
          </a:prstGeom>
          <a:noFill/>
        </p:spPr>
        <p:txBody>
          <a:bodyPr wrap="square" rtlCol="0">
            <a:spAutoFit/>
          </a:bodyPr>
          <a:lstStyle/>
          <a:p>
            <a:r>
              <a:rPr lang="ja-JP" altLang="en-US" sz="2400" b="1" dirty="0">
                <a:solidFill>
                  <a:srgbClr val="FF0000"/>
                </a:solidFill>
              </a:rPr>
              <a:t>人間性尊重</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働く人間がよりよい人生を歩むにはどうあるべきか、職場をベースにして</a:t>
            </a:r>
            <a:r>
              <a:rPr lang="ja-JP" altLang="en-US" sz="2400" b="1" i="0" dirty="0">
                <a:solidFill>
                  <a:srgbClr val="333333"/>
                </a:solidFill>
                <a:effectLst/>
                <a:latin typeface="Clarimo UD PE Regular"/>
              </a:rPr>
              <a:t>自己実現</a:t>
            </a:r>
            <a:r>
              <a:rPr lang="ja-JP" altLang="en-US" sz="2400" b="0" i="0" dirty="0">
                <a:solidFill>
                  <a:srgbClr val="333333"/>
                </a:solidFill>
                <a:effectLst/>
                <a:latin typeface="Clarimo UD PE Regular"/>
              </a:rPr>
              <a:t>をしていくのかということ。その元となるのは健康であり、仕事に</a:t>
            </a:r>
            <a:r>
              <a:rPr lang="ja-JP" altLang="en-US" sz="2400" b="1" i="0" dirty="0">
                <a:solidFill>
                  <a:srgbClr val="333333"/>
                </a:solidFill>
                <a:effectLst/>
                <a:latin typeface="Clarimo UD PE Regular"/>
              </a:rPr>
              <a:t>生きがいや喜び</a:t>
            </a:r>
            <a:r>
              <a:rPr lang="ja-JP" altLang="en-US" sz="2400" b="0" i="0" dirty="0">
                <a:solidFill>
                  <a:srgbClr val="333333"/>
                </a:solidFill>
                <a:effectLst/>
                <a:latin typeface="Clarimo UD PE Regular"/>
              </a:rPr>
              <a:t>を感じることができる職場環境を整備することが大切だという考え方。</a:t>
            </a:r>
            <a:endParaRPr lang="en-US" altLang="ja-JP" sz="2400" dirty="0"/>
          </a:p>
        </p:txBody>
      </p:sp>
      <p:pic>
        <p:nvPicPr>
          <p:cNvPr id="8194" name="Picture 2">
            <a:extLst>
              <a:ext uri="{FF2B5EF4-FFF2-40B4-BE49-F238E27FC236}">
                <a16:creationId xmlns:a16="http://schemas.microsoft.com/office/drawing/2014/main" id="{911CE538-B750-91E1-4773-6833DDE793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5406" y="3244334"/>
            <a:ext cx="2103084" cy="2372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37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6979" y="1395900"/>
            <a:ext cx="10555110" cy="1754326"/>
          </a:xfrm>
          <a:prstGeom prst="rect">
            <a:avLst/>
          </a:prstGeom>
          <a:noFill/>
        </p:spPr>
        <p:txBody>
          <a:bodyPr wrap="square" rtlCol="0">
            <a:spAutoFit/>
          </a:bodyPr>
          <a:lstStyle/>
          <a:p>
            <a:r>
              <a:rPr lang="ja-JP" altLang="en-US" sz="2400" b="1" dirty="0">
                <a:solidFill>
                  <a:srgbClr val="FF0000"/>
                </a:solidFill>
              </a:rPr>
              <a:t>継続的改善</a:t>
            </a:r>
            <a:endParaRPr lang="en-US" altLang="ja-JP" sz="2400" b="1" dirty="0">
              <a:solidFill>
                <a:srgbClr val="FF0000"/>
              </a:solidFill>
            </a:endParaRPr>
          </a:p>
          <a:p>
            <a:endParaRPr lang="en-US" altLang="ja-JP" sz="1200" dirty="0"/>
          </a:p>
          <a:p>
            <a:r>
              <a:rPr lang="en-US" altLang="ja-JP" sz="2400" b="1" i="0" dirty="0">
                <a:solidFill>
                  <a:srgbClr val="333333"/>
                </a:solidFill>
                <a:effectLst/>
                <a:latin typeface="Clarimo UD PE Regular"/>
              </a:rPr>
              <a:t>PDCA </a:t>
            </a:r>
            <a:r>
              <a:rPr lang="ja-JP" altLang="en-US" sz="2400" b="1" i="0" dirty="0">
                <a:solidFill>
                  <a:srgbClr val="333333"/>
                </a:solidFill>
                <a:effectLst/>
                <a:latin typeface="Clarimo UD PE Regular"/>
              </a:rPr>
              <a:t>サイクル</a:t>
            </a:r>
            <a:r>
              <a:rPr lang="ja-JP" altLang="en-US" sz="2400" b="0" i="0" dirty="0">
                <a:solidFill>
                  <a:srgbClr val="333333"/>
                </a:solidFill>
                <a:effectLst/>
                <a:latin typeface="Clarimo UD PE Regular"/>
              </a:rPr>
              <a:t>を回すことで実現することができるもので、絶え間なく計画と実行、検証、改善を繰り返すことで</a:t>
            </a:r>
            <a:r>
              <a:rPr lang="ja-JP" altLang="en-US" sz="2400" b="1" i="0" dirty="0">
                <a:solidFill>
                  <a:srgbClr val="333333"/>
                </a:solidFill>
                <a:effectLst/>
                <a:latin typeface="Clarimo UD PE Regular"/>
              </a:rPr>
              <a:t>品質を向上</a:t>
            </a:r>
            <a:r>
              <a:rPr lang="ja-JP" altLang="en-US" sz="2400" b="0" i="0" dirty="0">
                <a:solidFill>
                  <a:srgbClr val="333333"/>
                </a:solidFill>
                <a:effectLst/>
                <a:latin typeface="Clarimo UD PE Regular"/>
              </a:rPr>
              <a:t>させていくことができるという枠組み。</a:t>
            </a:r>
            <a:endParaRPr lang="en-US" altLang="ja-JP" sz="2400" dirty="0"/>
          </a:p>
        </p:txBody>
      </p:sp>
      <p:pic>
        <p:nvPicPr>
          <p:cNvPr id="9218" name="Picture 2">
            <a:extLst>
              <a:ext uri="{FF2B5EF4-FFF2-40B4-BE49-F238E27FC236}">
                <a16:creationId xmlns:a16="http://schemas.microsoft.com/office/drawing/2014/main" id="{3AC0A9C6-5D0B-3123-174D-A4450681B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0289" y="3150226"/>
            <a:ext cx="2142067" cy="21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6990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98313" y="1012077"/>
            <a:ext cx="11187288" cy="1754326"/>
          </a:xfrm>
          <a:prstGeom prst="rect">
            <a:avLst/>
          </a:prstGeom>
          <a:noFill/>
        </p:spPr>
        <p:txBody>
          <a:bodyPr wrap="square" rtlCol="0">
            <a:spAutoFit/>
          </a:bodyPr>
          <a:lstStyle/>
          <a:p>
            <a:r>
              <a:rPr lang="en-US" altLang="ja-JP" sz="2400" b="1" dirty="0">
                <a:solidFill>
                  <a:srgbClr val="FF0000"/>
                </a:solidFill>
              </a:rPr>
              <a:t>5M</a:t>
            </a:r>
          </a:p>
          <a:p>
            <a:endParaRPr lang="en-US" altLang="ja-JP" sz="1200" dirty="0"/>
          </a:p>
          <a:p>
            <a:r>
              <a:rPr lang="ja-JP" altLang="en-US" sz="2400" b="0" i="0" dirty="0">
                <a:solidFill>
                  <a:srgbClr val="333333"/>
                </a:solidFill>
                <a:effectLst/>
                <a:latin typeface="Clarimo UD PE Regular"/>
              </a:rPr>
              <a:t>工場を管理する上で欠かせない</a:t>
            </a:r>
            <a:r>
              <a:rPr lang="en-US" altLang="ja-JP" sz="2400" b="0" i="0" dirty="0">
                <a:solidFill>
                  <a:srgbClr val="333333"/>
                </a:solidFill>
                <a:effectLst/>
                <a:latin typeface="Clarimo UD PE Regular"/>
              </a:rPr>
              <a:t>5</a:t>
            </a:r>
            <a:r>
              <a:rPr lang="ja-JP" altLang="en-US" sz="2400" b="0" i="0" dirty="0">
                <a:solidFill>
                  <a:srgbClr val="333333"/>
                </a:solidFill>
                <a:effectLst/>
                <a:latin typeface="Clarimo UD PE Regular"/>
              </a:rPr>
              <a:t>つの要素、「人（</a:t>
            </a:r>
            <a:r>
              <a:rPr lang="en-US" altLang="ja-JP" sz="2400" b="0" i="0" dirty="0">
                <a:solidFill>
                  <a:srgbClr val="333333"/>
                </a:solidFill>
                <a:effectLst/>
                <a:latin typeface="Clarimo UD PE Regular"/>
              </a:rPr>
              <a:t>Man</a:t>
            </a:r>
            <a:r>
              <a:rPr lang="ja-JP" altLang="en-US" sz="2400" b="0" i="0" dirty="0">
                <a:solidFill>
                  <a:srgbClr val="333333"/>
                </a:solidFill>
                <a:effectLst/>
                <a:latin typeface="Clarimo UD PE Regular"/>
              </a:rPr>
              <a:t>）」「機械（</a:t>
            </a:r>
            <a:r>
              <a:rPr lang="en-US" altLang="ja-JP" sz="2400" b="0" i="0" dirty="0">
                <a:solidFill>
                  <a:srgbClr val="333333"/>
                </a:solidFill>
                <a:effectLst/>
                <a:latin typeface="Clarimo UD PE Regular"/>
              </a:rPr>
              <a:t>Machine</a:t>
            </a:r>
            <a:r>
              <a:rPr lang="ja-JP" altLang="en-US" sz="2400" b="0" i="0" dirty="0">
                <a:solidFill>
                  <a:srgbClr val="333333"/>
                </a:solidFill>
                <a:effectLst/>
                <a:latin typeface="Clarimo UD PE Regular"/>
              </a:rPr>
              <a:t>）」「材料（</a:t>
            </a:r>
            <a:r>
              <a:rPr lang="en-US" altLang="ja-JP" sz="2400" b="0" i="0" dirty="0">
                <a:solidFill>
                  <a:srgbClr val="333333"/>
                </a:solidFill>
                <a:effectLst/>
                <a:latin typeface="Clarimo UD PE Regular"/>
              </a:rPr>
              <a:t>Material</a:t>
            </a:r>
            <a:r>
              <a:rPr lang="ja-JP" altLang="en-US" sz="2400" b="0" i="0" dirty="0">
                <a:solidFill>
                  <a:srgbClr val="333333"/>
                </a:solidFill>
                <a:effectLst/>
                <a:latin typeface="Clarimo UD PE Regular"/>
              </a:rPr>
              <a:t>）」「方法（</a:t>
            </a:r>
            <a:r>
              <a:rPr lang="en-US" altLang="ja-JP" sz="2400" b="0" i="0" dirty="0">
                <a:solidFill>
                  <a:srgbClr val="333333"/>
                </a:solidFill>
                <a:effectLst/>
                <a:latin typeface="Clarimo UD PE Regular"/>
              </a:rPr>
              <a:t>Method</a:t>
            </a:r>
            <a:r>
              <a:rPr lang="ja-JP" altLang="en-US" sz="2400" b="0" i="0" dirty="0">
                <a:solidFill>
                  <a:srgbClr val="333333"/>
                </a:solidFill>
                <a:effectLst/>
                <a:latin typeface="Clarimo UD PE Regular"/>
              </a:rPr>
              <a:t>）」「計測（</a:t>
            </a:r>
            <a:r>
              <a:rPr lang="en-US" altLang="ja-JP" sz="2400" b="0" i="0" dirty="0">
                <a:solidFill>
                  <a:srgbClr val="333333"/>
                </a:solidFill>
                <a:effectLst/>
                <a:latin typeface="Clarimo UD PE Regular"/>
              </a:rPr>
              <a:t>Measurement</a:t>
            </a:r>
            <a:r>
              <a:rPr lang="ja-JP" altLang="en-US" sz="2400" b="0" i="0" dirty="0">
                <a:solidFill>
                  <a:srgbClr val="333333"/>
                </a:solidFill>
                <a:effectLst/>
                <a:latin typeface="Clarimo UD PE Regular"/>
              </a:rPr>
              <a:t>）」のこと。</a:t>
            </a:r>
            <a:endParaRPr lang="en-US" altLang="ja-JP" sz="2400" b="0" i="0" dirty="0">
              <a:solidFill>
                <a:srgbClr val="333333"/>
              </a:solidFill>
              <a:effectLst/>
              <a:latin typeface="Clarimo UD PE Regular"/>
            </a:endParaRPr>
          </a:p>
          <a:p>
            <a:r>
              <a:rPr lang="ja-JP" altLang="en-US" sz="2400" b="0" i="0" dirty="0">
                <a:solidFill>
                  <a:srgbClr val="333333"/>
                </a:solidFill>
                <a:effectLst/>
                <a:latin typeface="Clarimo UD PE Regular"/>
              </a:rPr>
              <a:t>製品の品質を確保するために、</a:t>
            </a:r>
            <a:r>
              <a:rPr lang="en-US" altLang="ja-JP" sz="2400" b="0" i="0" dirty="0">
                <a:solidFill>
                  <a:srgbClr val="333333"/>
                </a:solidFill>
                <a:effectLst/>
                <a:latin typeface="Clarimo UD PE Regular"/>
              </a:rPr>
              <a:t>5M</a:t>
            </a:r>
            <a:r>
              <a:rPr lang="ja-JP" altLang="en-US" sz="2400" b="0" i="0" dirty="0">
                <a:solidFill>
                  <a:srgbClr val="333333"/>
                </a:solidFill>
                <a:effectLst/>
                <a:latin typeface="Clarimo UD PE Regular"/>
              </a:rPr>
              <a:t>による</a:t>
            </a:r>
            <a:r>
              <a:rPr lang="ja-JP" altLang="en-US" sz="2400" b="1" i="0" dirty="0">
                <a:effectLst/>
                <a:latin typeface="Clarimo UD PE Regular"/>
              </a:rPr>
              <a:t>日常管理</a:t>
            </a:r>
            <a:r>
              <a:rPr lang="ja-JP" altLang="en-US" sz="2400" b="0" i="0" dirty="0">
                <a:solidFill>
                  <a:srgbClr val="333333"/>
                </a:solidFill>
                <a:effectLst/>
                <a:latin typeface="Clarimo UD PE Regular"/>
              </a:rPr>
              <a:t>が重要である。</a:t>
            </a:r>
            <a:endParaRPr lang="en-US" altLang="ja-JP" sz="2400" dirty="0"/>
          </a:p>
        </p:txBody>
      </p:sp>
      <p:pic>
        <p:nvPicPr>
          <p:cNvPr id="10242" name="Picture 2">
            <a:extLst>
              <a:ext uri="{FF2B5EF4-FFF2-40B4-BE49-F238E27FC236}">
                <a16:creationId xmlns:a16="http://schemas.microsoft.com/office/drawing/2014/main" id="{00FBA833-F66D-F31B-F895-953A67937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497" y="2970073"/>
            <a:ext cx="1171175" cy="17543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52FCACD-3A8A-1B36-2AA1-B8E7A9BE19EA}"/>
              </a:ext>
            </a:extLst>
          </p:cNvPr>
          <p:cNvSpPr txBox="1"/>
          <p:nvPr/>
        </p:nvSpPr>
        <p:spPr>
          <a:xfrm>
            <a:off x="1219199" y="4850178"/>
            <a:ext cx="1367852" cy="646331"/>
          </a:xfrm>
          <a:prstGeom prst="rect">
            <a:avLst/>
          </a:prstGeom>
          <a:noFill/>
        </p:spPr>
        <p:txBody>
          <a:bodyPr wrap="square">
            <a:spAutoFit/>
          </a:bodyPr>
          <a:lstStyle/>
          <a:p>
            <a:pPr algn="ctr"/>
            <a:r>
              <a:rPr lang="ja-JP" altLang="en-US" sz="1800" b="1" i="0" dirty="0">
                <a:solidFill>
                  <a:srgbClr val="333333"/>
                </a:solidFill>
                <a:effectLst/>
                <a:latin typeface="Clarimo UD PE Regular"/>
              </a:rPr>
              <a:t>人</a:t>
            </a:r>
            <a:endParaRPr lang="en-US" altLang="ja-JP" sz="1800" b="1" i="0" dirty="0">
              <a:solidFill>
                <a:srgbClr val="333333"/>
              </a:solidFill>
              <a:effectLst/>
              <a:latin typeface="Clarimo UD PE Regular"/>
            </a:endParaRPr>
          </a:p>
          <a:p>
            <a:pPr algn="ctr"/>
            <a:r>
              <a:rPr lang="ja-JP" altLang="en-US" sz="1800" b="1" i="0" dirty="0">
                <a:solidFill>
                  <a:srgbClr val="333333"/>
                </a:solidFill>
                <a:effectLst/>
                <a:latin typeface="Clarimo UD PE Regular"/>
              </a:rPr>
              <a:t>（</a:t>
            </a:r>
            <a:r>
              <a:rPr lang="en-US" altLang="ja-JP" sz="1800" b="1" i="0" dirty="0">
                <a:solidFill>
                  <a:srgbClr val="333333"/>
                </a:solidFill>
                <a:effectLst/>
                <a:latin typeface="Clarimo UD PE Regular"/>
              </a:rPr>
              <a:t>Man</a:t>
            </a:r>
            <a:r>
              <a:rPr lang="ja-JP" altLang="en-US" sz="1800" b="1" i="0" dirty="0">
                <a:solidFill>
                  <a:srgbClr val="333333"/>
                </a:solidFill>
                <a:effectLst/>
                <a:latin typeface="Clarimo UD PE Regular"/>
              </a:rPr>
              <a:t>）</a:t>
            </a:r>
            <a:endParaRPr lang="ja-JP" altLang="en-US" b="1" dirty="0"/>
          </a:p>
        </p:txBody>
      </p:sp>
      <p:pic>
        <p:nvPicPr>
          <p:cNvPr id="10244" name="Picture 4">
            <a:extLst>
              <a:ext uri="{FF2B5EF4-FFF2-40B4-BE49-F238E27FC236}">
                <a16:creationId xmlns:a16="http://schemas.microsoft.com/office/drawing/2014/main" id="{7B7B3C04-03E2-2F4E-B14B-13E158588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573" y="2932289"/>
            <a:ext cx="1623685" cy="179211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6A1422C-16FE-FD06-96FA-B71ECF9CC6A8}"/>
              </a:ext>
            </a:extLst>
          </p:cNvPr>
          <p:cNvSpPr txBox="1"/>
          <p:nvPr/>
        </p:nvSpPr>
        <p:spPr>
          <a:xfrm>
            <a:off x="2868222" y="4850177"/>
            <a:ext cx="1716306" cy="646331"/>
          </a:xfrm>
          <a:prstGeom prst="rect">
            <a:avLst/>
          </a:prstGeom>
          <a:noFill/>
        </p:spPr>
        <p:txBody>
          <a:bodyPr wrap="square">
            <a:spAutoFit/>
          </a:bodyPr>
          <a:lstStyle/>
          <a:p>
            <a:pPr algn="ctr"/>
            <a:r>
              <a:rPr lang="ja-JP" altLang="en-US" sz="1800" b="1" i="0" dirty="0">
                <a:solidFill>
                  <a:srgbClr val="333333"/>
                </a:solidFill>
                <a:effectLst/>
                <a:latin typeface="Clarimo UD PE Regular"/>
              </a:rPr>
              <a:t>機械（</a:t>
            </a:r>
            <a:r>
              <a:rPr lang="en-US" altLang="ja-JP" sz="1800" b="1" i="0" dirty="0">
                <a:solidFill>
                  <a:srgbClr val="333333"/>
                </a:solidFill>
                <a:effectLst/>
                <a:latin typeface="Clarimo UD PE Regular"/>
              </a:rPr>
              <a:t>Machine</a:t>
            </a:r>
            <a:r>
              <a:rPr lang="ja-JP" altLang="en-US" sz="1800" b="1" i="0" dirty="0">
                <a:solidFill>
                  <a:srgbClr val="333333"/>
                </a:solidFill>
                <a:effectLst/>
                <a:latin typeface="Clarimo UD PE Regular"/>
              </a:rPr>
              <a:t>）</a:t>
            </a:r>
            <a:endParaRPr lang="ja-JP" altLang="en-US" b="1" dirty="0"/>
          </a:p>
        </p:txBody>
      </p:sp>
      <p:pic>
        <p:nvPicPr>
          <p:cNvPr id="10246" name="Picture 6">
            <a:extLst>
              <a:ext uri="{FF2B5EF4-FFF2-40B4-BE49-F238E27FC236}">
                <a16:creationId xmlns:a16="http://schemas.microsoft.com/office/drawing/2014/main" id="{45129CA1-FF75-44A4-4793-24D33E64E0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043" y="3124201"/>
            <a:ext cx="1453444" cy="145344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3D1B8ECD-FE17-ED2B-9BBB-CAEDE5434A7F}"/>
              </a:ext>
            </a:extLst>
          </p:cNvPr>
          <p:cNvSpPr txBox="1"/>
          <p:nvPr/>
        </p:nvSpPr>
        <p:spPr>
          <a:xfrm>
            <a:off x="5033407" y="4850177"/>
            <a:ext cx="1716306" cy="646331"/>
          </a:xfrm>
          <a:prstGeom prst="rect">
            <a:avLst/>
          </a:prstGeom>
          <a:noFill/>
        </p:spPr>
        <p:txBody>
          <a:bodyPr wrap="square">
            <a:spAutoFit/>
          </a:bodyPr>
          <a:lstStyle/>
          <a:p>
            <a:pPr algn="ctr"/>
            <a:r>
              <a:rPr lang="ja-JP" altLang="en-US" b="1" dirty="0">
                <a:solidFill>
                  <a:srgbClr val="333333"/>
                </a:solidFill>
                <a:latin typeface="Clarimo UD PE Regular"/>
              </a:rPr>
              <a:t>材料</a:t>
            </a:r>
            <a:endParaRPr lang="en-US" altLang="ja-JP" b="1" dirty="0">
              <a:solidFill>
                <a:srgbClr val="333333"/>
              </a:solidFill>
              <a:latin typeface="Clarimo UD PE Regular"/>
            </a:endParaRPr>
          </a:p>
          <a:p>
            <a:pPr algn="ctr"/>
            <a:r>
              <a:rPr lang="ja-JP" altLang="en-US" sz="1800" b="1" i="0" dirty="0">
                <a:solidFill>
                  <a:srgbClr val="333333"/>
                </a:solidFill>
                <a:effectLst/>
                <a:latin typeface="Clarimo UD PE Regular"/>
              </a:rPr>
              <a:t>（</a:t>
            </a:r>
            <a:r>
              <a:rPr lang="en-US" altLang="ja-JP" sz="1800" b="1" i="0" dirty="0">
                <a:solidFill>
                  <a:srgbClr val="333333"/>
                </a:solidFill>
                <a:effectLst/>
                <a:latin typeface="Clarimo UD PE Regular"/>
              </a:rPr>
              <a:t>Material</a:t>
            </a:r>
            <a:r>
              <a:rPr lang="ja-JP" altLang="en-US" sz="1800" b="1" i="0" dirty="0">
                <a:solidFill>
                  <a:srgbClr val="333333"/>
                </a:solidFill>
                <a:effectLst/>
                <a:latin typeface="Clarimo UD PE Regular"/>
              </a:rPr>
              <a:t>）</a:t>
            </a:r>
            <a:endParaRPr lang="ja-JP" altLang="en-US" b="1" dirty="0"/>
          </a:p>
        </p:txBody>
      </p:sp>
      <p:pic>
        <p:nvPicPr>
          <p:cNvPr id="10248" name="Picture 8">
            <a:extLst>
              <a:ext uri="{FF2B5EF4-FFF2-40B4-BE49-F238E27FC236}">
                <a16:creationId xmlns:a16="http://schemas.microsoft.com/office/drawing/2014/main" id="{F3E57954-957B-CC94-624A-CE90CE47D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5388" y="3910188"/>
            <a:ext cx="814211" cy="814211"/>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a:extLst>
              <a:ext uri="{FF2B5EF4-FFF2-40B4-BE49-F238E27FC236}">
                <a16:creationId xmlns:a16="http://schemas.microsoft.com/office/drawing/2014/main" id="{417B0CCD-7CCF-A3D9-ABD0-ABA03C03BF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3070545" flipH="1">
            <a:off x="7860416" y="3743901"/>
            <a:ext cx="261764" cy="64633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a:extLst>
              <a:ext uri="{FF2B5EF4-FFF2-40B4-BE49-F238E27FC236}">
                <a16:creationId xmlns:a16="http://schemas.microsoft.com/office/drawing/2014/main" id="{AAC2E7F5-C259-DE2B-EC68-3C03658F7D3E}"/>
              </a:ext>
            </a:extLst>
          </p:cNvPr>
          <p:cNvSpPr txBox="1"/>
          <p:nvPr/>
        </p:nvSpPr>
        <p:spPr>
          <a:xfrm>
            <a:off x="6995582" y="4850176"/>
            <a:ext cx="1716306" cy="646331"/>
          </a:xfrm>
          <a:prstGeom prst="rect">
            <a:avLst/>
          </a:prstGeom>
          <a:noFill/>
        </p:spPr>
        <p:txBody>
          <a:bodyPr wrap="square">
            <a:spAutoFit/>
          </a:bodyPr>
          <a:lstStyle/>
          <a:p>
            <a:pPr algn="ctr"/>
            <a:r>
              <a:rPr lang="ja-JP" altLang="en-US" b="1" dirty="0">
                <a:solidFill>
                  <a:srgbClr val="333333"/>
                </a:solidFill>
                <a:latin typeface="Clarimo UD PE Regular"/>
              </a:rPr>
              <a:t>方法</a:t>
            </a:r>
            <a:endParaRPr lang="en-US" altLang="ja-JP" b="1" dirty="0">
              <a:solidFill>
                <a:srgbClr val="333333"/>
              </a:solidFill>
              <a:latin typeface="Clarimo UD PE Regular"/>
            </a:endParaRPr>
          </a:p>
          <a:p>
            <a:pPr algn="ctr"/>
            <a:r>
              <a:rPr lang="ja-JP" altLang="en-US" sz="1800" b="1" i="0" dirty="0">
                <a:solidFill>
                  <a:srgbClr val="333333"/>
                </a:solidFill>
                <a:effectLst/>
                <a:latin typeface="Clarimo UD PE Regular"/>
              </a:rPr>
              <a:t>（</a:t>
            </a:r>
            <a:r>
              <a:rPr lang="en-US" altLang="ja-JP" sz="1800" b="1" i="0" dirty="0">
                <a:solidFill>
                  <a:srgbClr val="333333"/>
                </a:solidFill>
                <a:effectLst/>
                <a:latin typeface="Clarimo UD PE Regular"/>
              </a:rPr>
              <a:t>Method</a:t>
            </a:r>
            <a:r>
              <a:rPr lang="ja-JP" altLang="en-US" sz="1800" b="1" i="0" dirty="0">
                <a:solidFill>
                  <a:srgbClr val="333333"/>
                </a:solidFill>
                <a:effectLst/>
                <a:latin typeface="Clarimo UD PE Regular"/>
              </a:rPr>
              <a:t>）</a:t>
            </a:r>
            <a:endParaRPr lang="ja-JP" altLang="en-US" b="1" dirty="0"/>
          </a:p>
        </p:txBody>
      </p:sp>
      <p:pic>
        <p:nvPicPr>
          <p:cNvPr id="10252" name="Picture 12">
            <a:extLst>
              <a:ext uri="{FF2B5EF4-FFF2-40B4-BE49-F238E27FC236}">
                <a16:creationId xmlns:a16="http://schemas.microsoft.com/office/drawing/2014/main" id="{9B1B31E3-7D62-3014-A964-775206EF7B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03407" y="2904091"/>
            <a:ext cx="1833031" cy="1880032"/>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041DEB7-88C0-9361-D72C-FD43E5283240}"/>
              </a:ext>
            </a:extLst>
          </p:cNvPr>
          <p:cNvSpPr txBox="1"/>
          <p:nvPr/>
        </p:nvSpPr>
        <p:spPr>
          <a:xfrm>
            <a:off x="8971644" y="4850175"/>
            <a:ext cx="2023734" cy="646331"/>
          </a:xfrm>
          <a:prstGeom prst="rect">
            <a:avLst/>
          </a:prstGeom>
          <a:noFill/>
        </p:spPr>
        <p:txBody>
          <a:bodyPr wrap="square">
            <a:spAutoFit/>
          </a:bodyPr>
          <a:lstStyle/>
          <a:p>
            <a:pPr algn="ctr"/>
            <a:r>
              <a:rPr lang="ja-JP" altLang="en-US" b="1" dirty="0">
                <a:solidFill>
                  <a:srgbClr val="333333"/>
                </a:solidFill>
                <a:latin typeface="Clarimo UD PE Regular"/>
              </a:rPr>
              <a:t>計測</a:t>
            </a:r>
            <a:endParaRPr lang="en-US" altLang="ja-JP" b="1" dirty="0">
              <a:solidFill>
                <a:srgbClr val="333333"/>
              </a:solidFill>
              <a:latin typeface="Clarimo UD PE Regular"/>
            </a:endParaRPr>
          </a:p>
          <a:p>
            <a:pPr algn="ctr"/>
            <a:r>
              <a:rPr lang="ja-JP" altLang="en-US" sz="1800" b="1" i="0" dirty="0">
                <a:solidFill>
                  <a:srgbClr val="333333"/>
                </a:solidFill>
                <a:effectLst/>
                <a:latin typeface="Clarimo UD PE Regular"/>
              </a:rPr>
              <a:t>（</a:t>
            </a:r>
            <a:r>
              <a:rPr lang="en-US" altLang="ja-JP" sz="1800" b="1" i="0" dirty="0">
                <a:solidFill>
                  <a:srgbClr val="333333"/>
                </a:solidFill>
                <a:effectLst/>
                <a:latin typeface="Clarimo UD PE Regular"/>
              </a:rPr>
              <a:t>Measurement</a:t>
            </a:r>
            <a:r>
              <a:rPr lang="ja-JP" altLang="en-US" sz="1800" b="1" i="0" dirty="0">
                <a:solidFill>
                  <a:srgbClr val="333333"/>
                </a:solidFill>
                <a:effectLst/>
                <a:latin typeface="Clarimo UD PE Regular"/>
              </a:rPr>
              <a:t>）</a:t>
            </a:r>
            <a:endParaRPr lang="ja-JP" altLang="en-US" b="1" dirty="0"/>
          </a:p>
        </p:txBody>
      </p:sp>
    </p:spTree>
    <p:extLst>
      <p:ext uri="{BB962C8B-B14F-4D97-AF65-F5344CB8AC3E}">
        <p14:creationId xmlns:p14="http://schemas.microsoft.com/office/powerpoint/2010/main" val="318263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62000" y="560520"/>
            <a:ext cx="10668000" cy="1754326"/>
          </a:xfrm>
          <a:prstGeom prst="rect">
            <a:avLst/>
          </a:prstGeom>
          <a:noFill/>
        </p:spPr>
        <p:txBody>
          <a:bodyPr wrap="square" rtlCol="0">
            <a:spAutoFit/>
          </a:bodyPr>
          <a:lstStyle/>
          <a:p>
            <a:r>
              <a:rPr lang="en-US" altLang="ja-JP" sz="2400" b="1" dirty="0">
                <a:solidFill>
                  <a:srgbClr val="FF0000"/>
                </a:solidFill>
              </a:rPr>
              <a:t>FMEA</a:t>
            </a:r>
            <a:r>
              <a:rPr lang="ja-JP" altLang="en-US" sz="2400" b="1" dirty="0">
                <a:solidFill>
                  <a:srgbClr val="FF0000"/>
                </a:solidFill>
              </a:rPr>
              <a:t>（</a:t>
            </a:r>
            <a:r>
              <a:rPr lang="en-US" altLang="ja-JP" sz="2400" b="1" dirty="0">
                <a:solidFill>
                  <a:srgbClr val="FF0000"/>
                </a:solidFill>
              </a:rPr>
              <a:t>Failure Mode and Effects Analysis</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製品や製造プロセスに潜在する故障モードを事前に洗い出し、影響を分析評価したうえで対策を講じる解析手法</a:t>
            </a:r>
            <a:r>
              <a:rPr lang="ja-JP" altLang="en-US" sz="2400" b="0" i="0" dirty="0">
                <a:solidFill>
                  <a:srgbClr val="333333"/>
                </a:solidFill>
                <a:effectLst/>
                <a:latin typeface="Clarimo UD PE Regular"/>
              </a:rPr>
              <a:t>のこと。なお、故障モードとは、故障を引き起こす不具合（原因）を指し、故障そのものを意味するわけではない。</a:t>
            </a:r>
            <a:endParaRPr lang="en-US" altLang="ja-JP" sz="2400" dirty="0"/>
          </a:p>
        </p:txBody>
      </p:sp>
      <p:pic>
        <p:nvPicPr>
          <p:cNvPr id="3" name="図 2">
            <a:extLst>
              <a:ext uri="{FF2B5EF4-FFF2-40B4-BE49-F238E27FC236}">
                <a16:creationId xmlns:a16="http://schemas.microsoft.com/office/drawing/2014/main" id="{A6B36491-2325-0899-89BA-25910E3D06A3}"/>
              </a:ext>
            </a:extLst>
          </p:cNvPr>
          <p:cNvPicPr>
            <a:picLocks noChangeAspect="1"/>
          </p:cNvPicPr>
          <p:nvPr/>
        </p:nvPicPr>
        <p:blipFill>
          <a:blip r:embed="rId2"/>
          <a:stretch>
            <a:fillRect/>
          </a:stretch>
        </p:blipFill>
        <p:spPr>
          <a:xfrm>
            <a:off x="2725504" y="2506408"/>
            <a:ext cx="5978229" cy="3040692"/>
          </a:xfrm>
          <a:prstGeom prst="rect">
            <a:avLst/>
          </a:prstGeom>
        </p:spPr>
      </p:pic>
      <p:sp>
        <p:nvSpPr>
          <p:cNvPr id="6" name="テキスト ボックス 5">
            <a:extLst>
              <a:ext uri="{FF2B5EF4-FFF2-40B4-BE49-F238E27FC236}">
                <a16:creationId xmlns:a16="http://schemas.microsoft.com/office/drawing/2014/main" id="{0869A1A6-9F2F-1C90-26D5-DAA0B1BDDB61}"/>
              </a:ext>
            </a:extLst>
          </p:cNvPr>
          <p:cNvSpPr txBox="1"/>
          <p:nvPr/>
        </p:nvSpPr>
        <p:spPr>
          <a:xfrm>
            <a:off x="2725504" y="5650984"/>
            <a:ext cx="6886222" cy="307777"/>
          </a:xfrm>
          <a:prstGeom prst="rect">
            <a:avLst/>
          </a:prstGeom>
          <a:noFill/>
        </p:spPr>
        <p:txBody>
          <a:bodyPr wrap="square">
            <a:spAutoFit/>
          </a:bodyPr>
          <a:lstStyle/>
          <a:p>
            <a:r>
              <a:rPr lang="en-US" altLang="ja-JP" sz="1400" dirty="0"/>
              <a:t>(</a:t>
            </a:r>
            <a:r>
              <a:rPr lang="ja-JP" altLang="en-US" sz="1400" dirty="0"/>
              <a:t>出典）</a:t>
            </a:r>
            <a:r>
              <a:rPr lang="en-US" altLang="ja-JP" sz="1400" dirty="0"/>
              <a:t>PMDA</a:t>
            </a:r>
            <a:r>
              <a:rPr lang="ja-JP" altLang="en-US" sz="1400" dirty="0"/>
              <a:t>：</a:t>
            </a:r>
            <a:r>
              <a:rPr lang="en-US" altLang="ja-JP" sz="1400" dirty="0"/>
              <a:t>ICH-Q9</a:t>
            </a:r>
            <a:r>
              <a:rPr lang="ja-JP" altLang="en-US" sz="1400" dirty="0"/>
              <a:t>　品質リスクマネジメント　ブリーフィング・パック</a:t>
            </a:r>
          </a:p>
        </p:txBody>
      </p:sp>
      <p:sp>
        <p:nvSpPr>
          <p:cNvPr id="10" name="テキスト ボックス 9">
            <a:extLst>
              <a:ext uri="{FF2B5EF4-FFF2-40B4-BE49-F238E27FC236}">
                <a16:creationId xmlns:a16="http://schemas.microsoft.com/office/drawing/2014/main" id="{AF45D463-B944-1BFD-0CFE-82B3FB3392B7}"/>
              </a:ext>
            </a:extLst>
          </p:cNvPr>
          <p:cNvSpPr txBox="1"/>
          <p:nvPr/>
        </p:nvSpPr>
        <p:spPr>
          <a:xfrm>
            <a:off x="2725504" y="5958926"/>
            <a:ext cx="7095829" cy="338554"/>
          </a:xfrm>
          <a:prstGeom prst="rect">
            <a:avLst/>
          </a:prstGeom>
          <a:noFill/>
        </p:spPr>
        <p:txBody>
          <a:bodyPr wrap="square">
            <a:spAutoFit/>
          </a:bodyPr>
          <a:lstStyle/>
          <a:p>
            <a:r>
              <a:rPr lang="en-US" altLang="ja-JP" sz="1600" dirty="0"/>
              <a:t>https://www.pmda.go.jp/int-activities/int-harmony/ich/0050.html</a:t>
            </a:r>
            <a:endParaRPr lang="ja-JP" altLang="en-US" sz="1600" dirty="0"/>
          </a:p>
        </p:txBody>
      </p:sp>
    </p:spTree>
    <p:extLst>
      <p:ext uri="{BB962C8B-B14F-4D97-AF65-F5344CB8AC3E}">
        <p14:creationId xmlns:p14="http://schemas.microsoft.com/office/powerpoint/2010/main" val="917663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95867" y="1572153"/>
            <a:ext cx="10600266" cy="1384995"/>
          </a:xfrm>
          <a:prstGeom prst="rect">
            <a:avLst/>
          </a:prstGeom>
          <a:noFill/>
        </p:spPr>
        <p:txBody>
          <a:bodyPr wrap="square" rtlCol="0">
            <a:spAutoFit/>
          </a:bodyPr>
          <a:lstStyle/>
          <a:p>
            <a:r>
              <a:rPr lang="en-US" altLang="ja-JP" sz="2400" b="1" dirty="0">
                <a:solidFill>
                  <a:srgbClr val="FF0000"/>
                </a:solidFill>
              </a:rPr>
              <a:t>TCO</a:t>
            </a:r>
            <a:r>
              <a:rPr lang="ja-JP" altLang="en-US" sz="2400" b="1" dirty="0">
                <a:solidFill>
                  <a:srgbClr val="FF0000"/>
                </a:solidFill>
              </a:rPr>
              <a:t>（</a:t>
            </a:r>
            <a:r>
              <a:rPr lang="en-US" altLang="ja-JP" sz="2400" b="1" dirty="0">
                <a:solidFill>
                  <a:srgbClr val="FF0000"/>
                </a:solidFill>
              </a:rPr>
              <a:t>Total Cost of Ownership</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総保有コスト</a:t>
            </a:r>
            <a:r>
              <a:rPr lang="ja-JP" altLang="en-US" sz="2400" b="0" i="0" dirty="0">
                <a:solidFill>
                  <a:srgbClr val="333333"/>
                </a:solidFill>
                <a:effectLst/>
                <a:latin typeface="Clarimo UD PE Regular"/>
              </a:rPr>
              <a:t>のこと。製品の導入、運用、廃棄にいたるまでの全てのコストを指す。</a:t>
            </a:r>
            <a:endParaRPr lang="en-US" altLang="ja-JP" sz="2400" dirty="0"/>
          </a:p>
        </p:txBody>
      </p:sp>
      <p:pic>
        <p:nvPicPr>
          <p:cNvPr id="11266" name="Picture 2">
            <a:extLst>
              <a:ext uri="{FF2B5EF4-FFF2-40B4-BE49-F238E27FC236}">
                <a16:creationId xmlns:a16="http://schemas.microsoft.com/office/drawing/2014/main" id="{FA6E5F52-E74B-88DC-7BE8-F592229767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4756" y="3014134"/>
            <a:ext cx="2592540" cy="2271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621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77334" y="815952"/>
            <a:ext cx="10837332" cy="3231654"/>
          </a:xfrm>
          <a:prstGeom prst="rect">
            <a:avLst/>
          </a:prstGeom>
          <a:noFill/>
        </p:spPr>
        <p:txBody>
          <a:bodyPr wrap="square" rtlCol="0">
            <a:spAutoFit/>
          </a:bodyPr>
          <a:lstStyle/>
          <a:p>
            <a:r>
              <a:rPr lang="en-US" altLang="ja-JP" sz="2400" b="1" dirty="0">
                <a:solidFill>
                  <a:srgbClr val="FF0000"/>
                </a:solidFill>
              </a:rPr>
              <a:t>TQC</a:t>
            </a:r>
            <a:r>
              <a:rPr lang="ja-JP" altLang="en-US" sz="2400" b="1" dirty="0">
                <a:solidFill>
                  <a:srgbClr val="FF0000"/>
                </a:solidFill>
              </a:rPr>
              <a:t>（</a:t>
            </a:r>
            <a:r>
              <a:rPr lang="en-US" altLang="ja-JP" sz="2400" b="1" dirty="0">
                <a:solidFill>
                  <a:srgbClr val="FF0000"/>
                </a:solidFill>
              </a:rPr>
              <a:t>Total Quality Control</a:t>
            </a:r>
            <a:r>
              <a:rPr lang="ja-JP" altLang="en-US" sz="2400" b="1" dirty="0">
                <a:solidFill>
                  <a:srgbClr val="FF0000"/>
                </a:solidFill>
              </a:rPr>
              <a:t>：総合的品質管理）</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CWQC</a:t>
            </a:r>
            <a:r>
              <a:rPr lang="ja-JP" altLang="en-US" sz="2400" b="0" i="0" dirty="0">
                <a:solidFill>
                  <a:srgbClr val="333333"/>
                </a:solidFill>
                <a:effectLst/>
                <a:latin typeface="Clarimo UD PE Regular"/>
              </a:rPr>
              <a:t>（</a:t>
            </a:r>
            <a:r>
              <a:rPr lang="en-US" altLang="ja-JP" sz="2400" b="0" i="0" dirty="0">
                <a:solidFill>
                  <a:srgbClr val="333333"/>
                </a:solidFill>
                <a:effectLst/>
                <a:latin typeface="Clarimo UD PE Regular"/>
              </a:rPr>
              <a:t>Company-Wide Quality Control</a:t>
            </a:r>
            <a:r>
              <a:rPr lang="ja-JP" altLang="en-US" sz="2400" b="0" i="0" dirty="0">
                <a:solidFill>
                  <a:srgbClr val="333333"/>
                </a:solidFill>
                <a:effectLst/>
                <a:latin typeface="Clarimo UD PE Regular"/>
              </a:rPr>
              <a:t>：全社的品質管理）とも呼ばれる。</a:t>
            </a:r>
            <a:endParaRPr lang="en-US" altLang="ja-JP" sz="2400" b="0" i="0" dirty="0">
              <a:solidFill>
                <a:srgbClr val="333333"/>
              </a:solidFill>
              <a:effectLst/>
              <a:latin typeface="Clarimo UD PE Regular"/>
            </a:endParaRPr>
          </a:p>
          <a:p>
            <a:r>
              <a:rPr lang="ja-JP" altLang="en-US" sz="2400" b="1" i="0" dirty="0">
                <a:effectLst/>
                <a:latin typeface="Clarimo UD PE Regular"/>
              </a:rPr>
              <a:t>主に現場の従業員一人ひとりが主体的</a:t>
            </a:r>
            <a:r>
              <a:rPr lang="ja-JP" altLang="en-US" sz="2400" b="0" i="0" dirty="0">
                <a:solidFill>
                  <a:srgbClr val="333333"/>
                </a:solidFill>
                <a:effectLst/>
                <a:latin typeface="Clarimo UD PE Regular"/>
              </a:rPr>
              <a:t>に品質管理を行う活動である。</a:t>
            </a:r>
            <a:endParaRPr lang="en-US" altLang="ja-JP" sz="2400" b="0" i="0" dirty="0">
              <a:solidFill>
                <a:srgbClr val="333333"/>
              </a:solidFill>
              <a:effectLst/>
              <a:latin typeface="Clarimo UD PE Regular"/>
            </a:endParaRPr>
          </a:p>
          <a:p>
            <a:r>
              <a:rPr lang="en-US" altLang="ja-JP" sz="2400" b="0" i="0" dirty="0">
                <a:solidFill>
                  <a:srgbClr val="333333"/>
                </a:solidFill>
                <a:effectLst/>
                <a:latin typeface="Clarimo UD PE Regular"/>
              </a:rPr>
              <a:t>JIS</a:t>
            </a:r>
            <a:r>
              <a:rPr lang="ja-JP" altLang="en-US" sz="2400" b="0" i="0" dirty="0">
                <a:solidFill>
                  <a:srgbClr val="333333"/>
                </a:solidFill>
                <a:effectLst/>
                <a:latin typeface="Clarimo UD PE Regular"/>
              </a:rPr>
              <a:t>では「品質管理を効果的に実施するためには、市場の調査、研究、開発、製品の企画、設計、生産準備、購買・外注、製造、検査、販売及びアフターサービス並びに財務、人事、教育など企業活動の全段階にわたり、経営者を始め管理者、監督者、作業者など企業の全員の参加と協力が必要である。」と定義されており、</a:t>
            </a:r>
            <a:r>
              <a:rPr lang="ja-JP" altLang="en-US" sz="2400" b="1" i="0" dirty="0">
                <a:effectLst/>
                <a:latin typeface="Clarimo UD PE Regular"/>
              </a:rPr>
              <a:t>全員で品質管理を実践する</a:t>
            </a:r>
            <a:r>
              <a:rPr lang="ja-JP" altLang="en-US" sz="2400" b="0" i="0" dirty="0">
                <a:solidFill>
                  <a:srgbClr val="333333"/>
                </a:solidFill>
                <a:effectLst/>
                <a:latin typeface="Clarimo UD PE Regular"/>
              </a:rPr>
              <a:t>という管理手法のこと。</a:t>
            </a:r>
            <a:endParaRPr lang="en-US" altLang="ja-JP" sz="2400" dirty="0"/>
          </a:p>
        </p:txBody>
      </p:sp>
      <p:pic>
        <p:nvPicPr>
          <p:cNvPr id="12290" name="Picture 2">
            <a:extLst>
              <a:ext uri="{FF2B5EF4-FFF2-40B4-BE49-F238E27FC236}">
                <a16:creationId xmlns:a16="http://schemas.microsoft.com/office/drawing/2014/main" id="{48228B6C-C647-E165-F709-3185812DB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1266" y="4174065"/>
            <a:ext cx="2142067" cy="2142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231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84578" y="1053017"/>
            <a:ext cx="10622844" cy="2123658"/>
          </a:xfrm>
          <a:prstGeom prst="rect">
            <a:avLst/>
          </a:prstGeom>
          <a:noFill/>
        </p:spPr>
        <p:txBody>
          <a:bodyPr wrap="square" rtlCol="0">
            <a:spAutoFit/>
          </a:bodyPr>
          <a:lstStyle/>
          <a:p>
            <a:r>
              <a:rPr lang="en-US" altLang="ja-JP" sz="2400" b="1" dirty="0">
                <a:solidFill>
                  <a:srgbClr val="FF0000"/>
                </a:solidFill>
              </a:rPr>
              <a:t>TQM</a:t>
            </a:r>
            <a:r>
              <a:rPr lang="ja-JP" altLang="en-US" sz="2400" b="1" dirty="0">
                <a:solidFill>
                  <a:srgbClr val="FF0000"/>
                </a:solidFill>
              </a:rPr>
              <a:t>（</a:t>
            </a:r>
            <a:r>
              <a:rPr lang="en-US" altLang="ja-JP" sz="2400" b="1" dirty="0">
                <a:solidFill>
                  <a:srgbClr val="FF0000"/>
                </a:solidFill>
              </a:rPr>
              <a:t>Total Quality Management</a:t>
            </a:r>
            <a:r>
              <a:rPr lang="ja-JP" altLang="en-US" sz="2400" b="1" dirty="0">
                <a:solidFill>
                  <a:srgbClr val="FF0000"/>
                </a:solidFill>
              </a:rPr>
              <a:t>：総合的品質マネジメント）</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TQC</a:t>
            </a:r>
            <a:r>
              <a:rPr lang="ja-JP" altLang="en-US" sz="2400" b="0" i="0" dirty="0">
                <a:solidFill>
                  <a:srgbClr val="333333"/>
                </a:solidFill>
                <a:effectLst/>
                <a:latin typeface="Clarimo UD PE Regular"/>
              </a:rPr>
              <a:t>で唱えられた、組織全体として統一した品質管理目標への取り組みを経営戦略へ適用したもの。</a:t>
            </a:r>
            <a:r>
              <a:rPr lang="en-US" altLang="ja-JP" sz="2400" b="0" i="0" dirty="0">
                <a:solidFill>
                  <a:srgbClr val="333333"/>
                </a:solidFill>
                <a:effectLst/>
                <a:latin typeface="Clarimo UD PE Regular"/>
              </a:rPr>
              <a:t>TQM</a:t>
            </a:r>
            <a:r>
              <a:rPr lang="ja-JP" altLang="en-US" sz="2400" b="0" i="0" dirty="0">
                <a:solidFill>
                  <a:srgbClr val="333333"/>
                </a:solidFill>
                <a:effectLst/>
                <a:latin typeface="Clarimo UD PE Regular"/>
              </a:rPr>
              <a:t>の特徴は、企業のトップが制定した経営戦略を、ブレイクダウンして品質目標、顧客満足度目標まで落とし込んで全社的に展開することであり、</a:t>
            </a:r>
            <a:r>
              <a:rPr lang="ja-JP" altLang="en-US" sz="2400" b="1" i="0" dirty="0">
                <a:effectLst/>
                <a:latin typeface="Clarimo UD PE Regular"/>
              </a:rPr>
              <a:t>経営陣がトップダウン</a:t>
            </a:r>
            <a:r>
              <a:rPr lang="ja-JP" altLang="en-US" sz="2400" b="0" i="0" dirty="0">
                <a:solidFill>
                  <a:srgbClr val="333333"/>
                </a:solidFill>
                <a:effectLst/>
                <a:latin typeface="Clarimo UD PE Regular"/>
              </a:rPr>
              <a:t>の形で品質管理を行うことである。</a:t>
            </a:r>
            <a:endParaRPr lang="en-US" altLang="ja-JP" sz="2400" dirty="0"/>
          </a:p>
        </p:txBody>
      </p:sp>
      <p:pic>
        <p:nvPicPr>
          <p:cNvPr id="13314" name="Picture 2">
            <a:extLst>
              <a:ext uri="{FF2B5EF4-FFF2-40B4-BE49-F238E27FC236}">
                <a16:creationId xmlns:a16="http://schemas.microsoft.com/office/drawing/2014/main" id="{F1F1F03A-E2F6-D1B7-D4AC-B884CBA416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3444" y="3282243"/>
            <a:ext cx="2125111" cy="257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50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0276" y="727623"/>
            <a:ext cx="10691448" cy="1754326"/>
          </a:xfrm>
          <a:prstGeom prst="rect">
            <a:avLst/>
          </a:prstGeom>
          <a:noFill/>
        </p:spPr>
        <p:txBody>
          <a:bodyPr wrap="square" rtlCol="0">
            <a:spAutoFit/>
          </a:bodyPr>
          <a:lstStyle/>
          <a:p>
            <a:r>
              <a:rPr lang="ja-JP" altLang="en-US" sz="2400" b="1" dirty="0">
                <a:solidFill>
                  <a:srgbClr val="FF0000"/>
                </a:solidFill>
              </a:rPr>
              <a:t>プロダクトアウト</a:t>
            </a:r>
            <a:endParaRPr lang="en-US" altLang="ja-JP" sz="2400" b="1" dirty="0">
              <a:solidFill>
                <a:srgbClr val="FF0000"/>
              </a:solidFill>
            </a:endParaRPr>
          </a:p>
          <a:p>
            <a:endParaRPr lang="en-US" altLang="ja-JP" sz="1200" dirty="0"/>
          </a:p>
          <a:p>
            <a:r>
              <a:rPr lang="ja-JP" altLang="en-US" sz="2400" b="1" dirty="0"/>
              <a:t>生産者志向</a:t>
            </a:r>
            <a:r>
              <a:rPr lang="ja-JP" altLang="en-US" sz="2400" dirty="0"/>
              <a:t>のことで、「会社の方針や作りたいモノ・売りたいモノを基準に商品開発を行うこと」を指す。「</a:t>
            </a:r>
            <a:r>
              <a:rPr lang="ja-JP" altLang="en-US" sz="2400" b="1" dirty="0"/>
              <a:t>良いものであれば売れる</a:t>
            </a:r>
            <a:r>
              <a:rPr lang="ja-JP" altLang="en-US" sz="2400" dirty="0"/>
              <a:t>」という考え方で、自社の技術や強みを生かした商品展開を行う。</a:t>
            </a:r>
            <a:endParaRPr lang="en-US" altLang="ja-JP" sz="2400" dirty="0"/>
          </a:p>
        </p:txBody>
      </p:sp>
      <p:pic>
        <p:nvPicPr>
          <p:cNvPr id="1026" name="Picture 2">
            <a:extLst>
              <a:ext uri="{FF2B5EF4-FFF2-40B4-BE49-F238E27FC236}">
                <a16:creationId xmlns:a16="http://schemas.microsoft.com/office/drawing/2014/main" id="{D80C3AE3-3A1A-475D-BC4E-033C2A2F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272" y="2753249"/>
            <a:ext cx="1846280" cy="1846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B79B99-DB5E-1790-24E6-FE50A6226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726"/>
          <a:stretch/>
        </p:blipFill>
        <p:spPr bwMode="auto">
          <a:xfrm>
            <a:off x="3672777" y="3268227"/>
            <a:ext cx="1490505" cy="1415143"/>
          </a:xfrm>
          <a:prstGeom prst="rect">
            <a:avLst/>
          </a:prstGeom>
          <a:noFill/>
          <a:extLst>
            <a:ext uri="{909E8E84-426E-40DD-AFC4-6F175D3DCCD1}">
              <a14:hiddenFill xmlns:a14="http://schemas.microsoft.com/office/drawing/2010/main">
                <a:solidFill>
                  <a:srgbClr val="FFFFFF"/>
                </a:solidFill>
              </a14:hiddenFill>
            </a:ext>
          </a:extLst>
        </p:spPr>
      </p:pic>
      <p:sp>
        <p:nvSpPr>
          <p:cNvPr id="2" name="フローチャート: 処理 1">
            <a:extLst>
              <a:ext uri="{FF2B5EF4-FFF2-40B4-BE49-F238E27FC236}">
                <a16:creationId xmlns:a16="http://schemas.microsoft.com/office/drawing/2014/main" id="{1615D536-6762-BD41-CAB1-EA1721CEEC89}"/>
              </a:ext>
            </a:extLst>
          </p:cNvPr>
          <p:cNvSpPr/>
          <p:nvPr/>
        </p:nvSpPr>
        <p:spPr>
          <a:xfrm>
            <a:off x="2182272" y="5212061"/>
            <a:ext cx="2981010" cy="4012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プロダクトアウト</a:t>
            </a:r>
          </a:p>
        </p:txBody>
      </p:sp>
      <p:sp>
        <p:nvSpPr>
          <p:cNvPr id="3" name="矢印: 下 2">
            <a:extLst>
              <a:ext uri="{FF2B5EF4-FFF2-40B4-BE49-F238E27FC236}">
                <a16:creationId xmlns:a16="http://schemas.microsoft.com/office/drawing/2014/main" id="{70BA7898-6B36-56AE-CB94-CC7E0D5C4482}"/>
              </a:ext>
            </a:extLst>
          </p:cNvPr>
          <p:cNvSpPr/>
          <p:nvPr/>
        </p:nvSpPr>
        <p:spPr>
          <a:xfrm>
            <a:off x="3341600" y="4887948"/>
            <a:ext cx="662354" cy="21101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0987768-F00A-ABA6-48C9-037AD1090BD0}"/>
              </a:ext>
            </a:extLst>
          </p:cNvPr>
          <p:cNvSpPr txBox="1"/>
          <p:nvPr/>
        </p:nvSpPr>
        <p:spPr>
          <a:xfrm>
            <a:off x="2021498" y="5725570"/>
            <a:ext cx="3555337" cy="369332"/>
          </a:xfrm>
          <a:prstGeom prst="rect">
            <a:avLst/>
          </a:prstGeom>
          <a:noFill/>
        </p:spPr>
        <p:txBody>
          <a:bodyPr wrap="square">
            <a:spAutoFit/>
          </a:bodyPr>
          <a:lstStyle/>
          <a:p>
            <a:r>
              <a:rPr lang="ja-JP" altLang="en-US" b="1" dirty="0">
                <a:solidFill>
                  <a:srgbClr val="FF0000"/>
                </a:solidFill>
              </a:rPr>
              <a:t>自社の技術や強みを起点とする</a:t>
            </a:r>
          </a:p>
        </p:txBody>
      </p:sp>
      <p:pic>
        <p:nvPicPr>
          <p:cNvPr id="1030" name="Picture 6">
            <a:extLst>
              <a:ext uri="{FF2B5EF4-FFF2-40B4-BE49-F238E27FC236}">
                <a16:creationId xmlns:a16="http://schemas.microsoft.com/office/drawing/2014/main" id="{6D99071F-C1FB-1E22-880B-82233E1D3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9209" y="2765653"/>
            <a:ext cx="2316145" cy="1965828"/>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下 6">
            <a:extLst>
              <a:ext uri="{FF2B5EF4-FFF2-40B4-BE49-F238E27FC236}">
                <a16:creationId xmlns:a16="http://schemas.microsoft.com/office/drawing/2014/main" id="{69A48DA4-98FD-E1D3-DE51-F588F3578EF5}"/>
              </a:ext>
            </a:extLst>
          </p:cNvPr>
          <p:cNvSpPr/>
          <p:nvPr/>
        </p:nvSpPr>
        <p:spPr>
          <a:xfrm rot="10800000">
            <a:off x="7936104" y="4815323"/>
            <a:ext cx="662354" cy="21101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フローチャート: 処理 7">
            <a:extLst>
              <a:ext uri="{FF2B5EF4-FFF2-40B4-BE49-F238E27FC236}">
                <a16:creationId xmlns:a16="http://schemas.microsoft.com/office/drawing/2014/main" id="{7EE88996-BDA2-A60B-649F-CA536D3F401C}"/>
              </a:ext>
            </a:extLst>
          </p:cNvPr>
          <p:cNvSpPr/>
          <p:nvPr/>
        </p:nvSpPr>
        <p:spPr>
          <a:xfrm>
            <a:off x="6896624" y="5212060"/>
            <a:ext cx="2981010" cy="401255"/>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b="1" dirty="0"/>
              <a:t>マーケットイン</a:t>
            </a:r>
            <a:endParaRPr kumimoji="1" lang="ja-JP" altLang="en-US" b="1" dirty="0"/>
          </a:p>
        </p:txBody>
      </p:sp>
      <p:sp>
        <p:nvSpPr>
          <p:cNvPr id="9" name="テキスト ボックス 8">
            <a:extLst>
              <a:ext uri="{FF2B5EF4-FFF2-40B4-BE49-F238E27FC236}">
                <a16:creationId xmlns:a16="http://schemas.microsoft.com/office/drawing/2014/main" id="{816E21C6-40F4-5D8D-EDDC-F54D4C728919}"/>
              </a:ext>
            </a:extLst>
          </p:cNvPr>
          <p:cNvSpPr txBox="1"/>
          <p:nvPr/>
        </p:nvSpPr>
        <p:spPr>
          <a:xfrm>
            <a:off x="6987058" y="5679921"/>
            <a:ext cx="3555337" cy="369332"/>
          </a:xfrm>
          <a:prstGeom prst="rect">
            <a:avLst/>
          </a:prstGeom>
          <a:noFill/>
        </p:spPr>
        <p:txBody>
          <a:bodyPr wrap="square">
            <a:spAutoFit/>
          </a:bodyPr>
          <a:lstStyle/>
          <a:p>
            <a:r>
              <a:rPr lang="ja-JP" altLang="en-US" b="1" dirty="0"/>
              <a:t>顧客のニーズを起点とする</a:t>
            </a:r>
          </a:p>
        </p:txBody>
      </p:sp>
    </p:spTree>
    <p:extLst>
      <p:ext uri="{BB962C8B-B14F-4D97-AF65-F5344CB8AC3E}">
        <p14:creationId xmlns:p14="http://schemas.microsoft.com/office/powerpoint/2010/main" val="10895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03111" y="1324325"/>
            <a:ext cx="10385778" cy="1754326"/>
          </a:xfrm>
          <a:prstGeom prst="rect">
            <a:avLst/>
          </a:prstGeom>
          <a:noFill/>
        </p:spPr>
        <p:txBody>
          <a:bodyPr wrap="square" rtlCol="0">
            <a:spAutoFit/>
          </a:bodyPr>
          <a:lstStyle/>
          <a:p>
            <a:r>
              <a:rPr lang="ja-JP" altLang="en-US" sz="2400" b="1" dirty="0">
                <a:solidFill>
                  <a:srgbClr val="FF0000"/>
                </a:solidFill>
              </a:rPr>
              <a:t>トレーサビリティー（</a:t>
            </a:r>
            <a:r>
              <a:rPr lang="en-US" altLang="ja-JP" sz="2400" b="1" dirty="0">
                <a:solidFill>
                  <a:srgbClr val="FF0000"/>
                </a:solidFill>
              </a:rPr>
              <a:t>Traceability</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a:t>
            </a:r>
            <a:r>
              <a:rPr lang="ja-JP" altLang="en-US" sz="2400" b="0" i="0" dirty="0">
                <a:solidFill>
                  <a:srgbClr val="333333"/>
                </a:solidFill>
                <a:effectLst/>
                <a:latin typeface="Clarimo UD PE Regular"/>
              </a:rPr>
              <a:t>その製品がいつ、どこで、だれによって作られたのか</a:t>
            </a:r>
            <a:r>
              <a:rPr lang="en-US" altLang="ja-JP" sz="2400" b="0" i="0" dirty="0">
                <a:solidFill>
                  <a:srgbClr val="333333"/>
                </a:solidFill>
                <a:effectLst/>
                <a:latin typeface="Clarimo UD PE Regular"/>
              </a:rPr>
              <a:t>｣</a:t>
            </a:r>
            <a:r>
              <a:rPr lang="ja-JP" altLang="en-US" sz="2400" b="0" i="0" dirty="0">
                <a:solidFill>
                  <a:srgbClr val="333333"/>
                </a:solidFill>
                <a:effectLst/>
                <a:latin typeface="Clarimo UD PE Regular"/>
              </a:rPr>
              <a:t>を明らかにすべく、原材料の調達から生産、そして消費または廃棄まで</a:t>
            </a:r>
            <a:r>
              <a:rPr lang="ja-JP" altLang="en-US" sz="2400" b="1" i="0" dirty="0">
                <a:solidFill>
                  <a:srgbClr val="333333"/>
                </a:solidFill>
                <a:effectLst/>
                <a:latin typeface="Clarimo UD PE Regular"/>
              </a:rPr>
              <a:t>追跡可能</a:t>
            </a:r>
            <a:r>
              <a:rPr lang="ja-JP" altLang="en-US" sz="2400" b="0" i="0" dirty="0">
                <a:solidFill>
                  <a:srgbClr val="333333"/>
                </a:solidFill>
                <a:effectLst/>
                <a:latin typeface="Clarimo UD PE Regular"/>
              </a:rPr>
              <a:t>な状態にすること。</a:t>
            </a:r>
            <a:endParaRPr lang="en-US" altLang="ja-JP" sz="2400" dirty="0"/>
          </a:p>
        </p:txBody>
      </p:sp>
      <p:pic>
        <p:nvPicPr>
          <p:cNvPr id="14338" name="Picture 2">
            <a:extLst>
              <a:ext uri="{FF2B5EF4-FFF2-40B4-BE49-F238E27FC236}">
                <a16:creationId xmlns:a16="http://schemas.microsoft.com/office/drawing/2014/main" id="{683467D7-2DE9-C0D7-F6FA-4F16EA24C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0578" y="3078651"/>
            <a:ext cx="2794000" cy="2259648"/>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656977DD-292F-8BAB-F034-8D61C97C0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8401" y="3429000"/>
            <a:ext cx="637644" cy="11569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3D8C5C35-3F91-22A1-06EF-4ADB8CEEC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334" y="3429000"/>
            <a:ext cx="637644" cy="1156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6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7288" y="1697840"/>
            <a:ext cx="10498666" cy="3231654"/>
          </a:xfrm>
          <a:prstGeom prst="rect">
            <a:avLst/>
          </a:prstGeom>
          <a:noFill/>
        </p:spPr>
        <p:txBody>
          <a:bodyPr wrap="square" rtlCol="0">
            <a:spAutoFit/>
          </a:bodyPr>
          <a:lstStyle/>
          <a:p>
            <a:r>
              <a:rPr lang="en-US" altLang="ja-JP" sz="2400" b="1" dirty="0">
                <a:solidFill>
                  <a:srgbClr val="FF0000"/>
                </a:solidFill>
              </a:rPr>
              <a:t>ISO9001</a:t>
            </a:r>
          </a:p>
          <a:p>
            <a:endParaRPr lang="en-US" altLang="ja-JP" sz="1200" dirty="0"/>
          </a:p>
          <a:p>
            <a:r>
              <a:rPr lang="ja-JP" altLang="en-US" sz="2400" b="0" i="0" dirty="0">
                <a:solidFill>
                  <a:srgbClr val="333333"/>
                </a:solidFill>
                <a:effectLst/>
                <a:latin typeface="Clarimo UD PE Regular"/>
              </a:rPr>
              <a:t>「組織（会社・各部門他）</a:t>
            </a:r>
            <a:r>
              <a:rPr lang="ja-JP" altLang="en-US" sz="2400" dirty="0">
                <a:solidFill>
                  <a:srgbClr val="333333"/>
                </a:solidFill>
                <a:latin typeface="Clarimo UD PE Regular"/>
              </a:rPr>
              <a:t>」</a:t>
            </a:r>
            <a:r>
              <a:rPr lang="ja-JP" altLang="en-US" sz="2400" b="0" i="0" dirty="0">
                <a:solidFill>
                  <a:srgbClr val="333333"/>
                </a:solidFill>
                <a:effectLst/>
                <a:latin typeface="Clarimo UD PE Regular"/>
              </a:rPr>
              <a:t>が提供を行う「</a:t>
            </a:r>
            <a:r>
              <a:rPr lang="ja-JP" altLang="en-US" sz="2400" b="1" i="0" dirty="0">
                <a:solidFill>
                  <a:srgbClr val="333333"/>
                </a:solidFill>
                <a:effectLst/>
                <a:latin typeface="Clarimo UD PE Regular"/>
              </a:rPr>
              <a:t>商品やサービスの品質向上</a:t>
            </a:r>
            <a:r>
              <a:rPr lang="ja-JP" altLang="en-US" sz="2400" b="0" i="0" dirty="0">
                <a:solidFill>
                  <a:srgbClr val="333333"/>
                </a:solidFill>
                <a:effectLst/>
                <a:latin typeface="Clarimo UD PE Regular"/>
              </a:rPr>
              <a:t>」を目的とした品質マネジメントシステム規格（</a:t>
            </a:r>
            <a:r>
              <a:rPr lang="en-US" altLang="ja-JP" sz="2400" b="0" i="0" dirty="0">
                <a:solidFill>
                  <a:srgbClr val="333333"/>
                </a:solidFill>
                <a:effectLst/>
                <a:latin typeface="Clarimo UD PE Regular"/>
              </a:rPr>
              <a:t>QMS</a:t>
            </a:r>
            <a:r>
              <a:rPr lang="ja-JP" altLang="en-US" sz="2400" b="0" i="0" dirty="0">
                <a:solidFill>
                  <a:srgbClr val="333333"/>
                </a:solidFill>
                <a:effectLst/>
                <a:latin typeface="Clarimo UD PE Regular"/>
              </a:rPr>
              <a:t>）のこと。</a:t>
            </a:r>
            <a:endParaRPr lang="en-US" altLang="ja-JP" sz="2400" b="0" i="0" dirty="0">
              <a:solidFill>
                <a:srgbClr val="333333"/>
              </a:solidFill>
              <a:effectLst/>
              <a:latin typeface="Clarimo UD PE Regular"/>
            </a:endParaRPr>
          </a:p>
          <a:p>
            <a:r>
              <a:rPr lang="ja-JP" altLang="en-US" sz="2400" dirty="0"/>
              <a:t>要求事項は以下の通り。</a:t>
            </a:r>
            <a:endParaRPr lang="en-US" altLang="ja-JP" sz="2400" dirty="0"/>
          </a:p>
          <a:p>
            <a:endParaRPr lang="en-US" altLang="ja-JP" sz="2400" dirty="0"/>
          </a:p>
          <a:p>
            <a:r>
              <a:rPr lang="ja-JP" altLang="en-US" sz="2400" dirty="0"/>
              <a:t>　　</a:t>
            </a:r>
            <a:r>
              <a:rPr lang="ja-JP" altLang="en-US" sz="2400" b="1" dirty="0">
                <a:solidFill>
                  <a:srgbClr val="0070C0"/>
                </a:solidFill>
              </a:rPr>
              <a:t>①組織の状況　　②リーダーシップ　③計画</a:t>
            </a:r>
            <a:endParaRPr lang="en-US" altLang="ja-JP" sz="2400" b="1" dirty="0">
              <a:solidFill>
                <a:srgbClr val="0070C0"/>
              </a:solidFill>
            </a:endParaRPr>
          </a:p>
          <a:p>
            <a:r>
              <a:rPr lang="ja-JP" altLang="en-US" sz="2400" b="1" dirty="0">
                <a:solidFill>
                  <a:srgbClr val="0070C0"/>
                </a:solidFill>
              </a:rPr>
              <a:t>　　④支援　　　　　⑤運用　　　　　　⑥パフォーマンス評価</a:t>
            </a:r>
            <a:endParaRPr lang="en-US" altLang="ja-JP" sz="2400" b="1" dirty="0">
              <a:solidFill>
                <a:srgbClr val="0070C0"/>
              </a:solidFill>
            </a:endParaRPr>
          </a:p>
          <a:p>
            <a:r>
              <a:rPr lang="ja-JP" altLang="en-US" sz="2400" b="1" dirty="0">
                <a:solidFill>
                  <a:srgbClr val="0070C0"/>
                </a:solidFill>
              </a:rPr>
              <a:t>　　⑦改善</a:t>
            </a:r>
            <a:endParaRPr lang="en-US" altLang="ja-JP" sz="2400" b="1" dirty="0">
              <a:solidFill>
                <a:srgbClr val="0070C0"/>
              </a:solidFill>
            </a:endParaRPr>
          </a:p>
        </p:txBody>
      </p:sp>
    </p:spTree>
    <p:extLst>
      <p:ext uri="{BB962C8B-B14F-4D97-AF65-F5344CB8AC3E}">
        <p14:creationId xmlns:p14="http://schemas.microsoft.com/office/powerpoint/2010/main" val="3906273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823" y="797510"/>
            <a:ext cx="10634596" cy="4893647"/>
          </a:xfrm>
          <a:prstGeom prst="rect">
            <a:avLst/>
          </a:prstGeom>
          <a:noFill/>
        </p:spPr>
        <p:txBody>
          <a:bodyPr wrap="square" rtlCol="0">
            <a:spAutoFit/>
          </a:bodyPr>
          <a:lstStyle/>
          <a:p>
            <a:r>
              <a:rPr lang="ja-JP" altLang="en-US" sz="2400" b="1" dirty="0">
                <a:solidFill>
                  <a:srgbClr val="FF0000"/>
                </a:solidFill>
              </a:rPr>
              <a:t>品質マネジメントの</a:t>
            </a:r>
            <a:r>
              <a:rPr lang="en-US" altLang="ja-JP" sz="2400" b="1" dirty="0">
                <a:solidFill>
                  <a:srgbClr val="FF0000"/>
                </a:solidFill>
              </a:rPr>
              <a:t>7</a:t>
            </a:r>
            <a:r>
              <a:rPr lang="ja-JP" altLang="en-US" sz="2400" b="1" dirty="0">
                <a:solidFill>
                  <a:srgbClr val="FF0000"/>
                </a:solidFill>
              </a:rPr>
              <a:t>原則</a:t>
            </a:r>
            <a:endParaRPr lang="en-US" altLang="ja-JP" sz="2400" b="1" dirty="0">
              <a:solidFill>
                <a:srgbClr val="FF0000"/>
              </a:solidFill>
            </a:endParaRPr>
          </a:p>
          <a:p>
            <a:endParaRPr lang="en-US" altLang="ja-JP" sz="2400" dirty="0"/>
          </a:p>
          <a:p>
            <a:r>
              <a:rPr lang="en-US" altLang="ja-JP" sz="2400" b="0" i="0" dirty="0">
                <a:solidFill>
                  <a:srgbClr val="333333"/>
                </a:solidFill>
                <a:effectLst/>
                <a:latin typeface="Clarimo UD PE Regular"/>
              </a:rPr>
              <a:t>ISO 9000</a:t>
            </a:r>
            <a:r>
              <a:rPr lang="ja-JP" altLang="en-US" sz="2400" b="0" i="0" dirty="0">
                <a:solidFill>
                  <a:srgbClr val="333333"/>
                </a:solidFill>
                <a:effectLst/>
                <a:latin typeface="Clarimo UD PE Regular"/>
              </a:rPr>
              <a:t>の序文で提示されている品質マネジメントの基本的な考え方のこと。構築した</a:t>
            </a:r>
            <a:r>
              <a:rPr lang="en-US" altLang="ja-JP" sz="2400" b="0" i="0" dirty="0">
                <a:solidFill>
                  <a:srgbClr val="333333"/>
                </a:solidFill>
                <a:effectLst/>
                <a:latin typeface="Clarimo UD PE Regular"/>
              </a:rPr>
              <a:t>ISO</a:t>
            </a:r>
            <a:r>
              <a:rPr lang="ja-JP" altLang="en-US" sz="2400" b="0" i="0" dirty="0">
                <a:solidFill>
                  <a:srgbClr val="333333"/>
                </a:solidFill>
                <a:effectLst/>
                <a:latin typeface="Clarimo UD PE Regular"/>
              </a:rPr>
              <a:t>システムが有効に機能するための「</a:t>
            </a:r>
            <a:r>
              <a:rPr lang="en-US" altLang="ja-JP" sz="2400" b="0" i="0" dirty="0">
                <a:solidFill>
                  <a:srgbClr val="333333"/>
                </a:solidFill>
                <a:effectLst/>
                <a:latin typeface="Clarimo UD PE Regular"/>
              </a:rPr>
              <a:t>7</a:t>
            </a:r>
            <a:r>
              <a:rPr lang="ja-JP" altLang="en-US" sz="2400" b="0" i="0" dirty="0">
                <a:solidFill>
                  <a:srgbClr val="333333"/>
                </a:solidFill>
                <a:effectLst/>
                <a:latin typeface="Clarimo UD PE Regular"/>
              </a:rPr>
              <a:t>原則」となっている。また、</a:t>
            </a:r>
            <a:r>
              <a:rPr lang="en-US" altLang="ja-JP" sz="2400" b="0" i="0" dirty="0">
                <a:solidFill>
                  <a:srgbClr val="333333"/>
                </a:solidFill>
                <a:effectLst/>
                <a:latin typeface="Clarimo UD PE Regular"/>
              </a:rPr>
              <a:t>JIS Q 9000</a:t>
            </a:r>
            <a:r>
              <a:rPr lang="en-US" altLang="ja-JP" sz="2400" dirty="0">
                <a:solidFill>
                  <a:srgbClr val="333333"/>
                </a:solidFill>
                <a:latin typeface="Clarimo UD PE Regular"/>
              </a:rPr>
              <a:t>:2015</a:t>
            </a:r>
            <a:r>
              <a:rPr lang="ja-JP" altLang="en-US" sz="2400" dirty="0">
                <a:solidFill>
                  <a:srgbClr val="333333"/>
                </a:solidFill>
                <a:latin typeface="Clarimo UD PE Regular"/>
              </a:rPr>
              <a:t>（品質マネジメントシステム</a:t>
            </a:r>
            <a:r>
              <a:rPr lang="en-US" altLang="ja-JP" sz="2400" dirty="0">
                <a:solidFill>
                  <a:srgbClr val="333333"/>
                </a:solidFill>
                <a:latin typeface="Clarimo UD PE Regular"/>
              </a:rPr>
              <a:t>-</a:t>
            </a:r>
            <a:r>
              <a:rPr lang="ja-JP" altLang="en-US" sz="2400" dirty="0">
                <a:solidFill>
                  <a:srgbClr val="333333"/>
                </a:solidFill>
                <a:latin typeface="Clarimo UD PE Regular"/>
              </a:rPr>
              <a:t>基本及び用語）でも記載されている。</a:t>
            </a:r>
            <a:endParaRPr lang="en-US" altLang="ja-JP" sz="2400" b="0" i="0" dirty="0">
              <a:solidFill>
                <a:srgbClr val="333333"/>
              </a:solidFill>
              <a:effectLst/>
              <a:latin typeface="Clarimo UD PE Regular"/>
            </a:endParaRPr>
          </a:p>
          <a:p>
            <a:r>
              <a:rPr lang="ja-JP" altLang="en-US" sz="2400" b="0" i="0" dirty="0">
                <a:solidFill>
                  <a:srgbClr val="333333"/>
                </a:solidFill>
                <a:effectLst/>
                <a:latin typeface="Clarimo UD PE Regular"/>
              </a:rPr>
              <a:t>　　　　　</a:t>
            </a:r>
            <a:r>
              <a:rPr lang="ja-JP" altLang="en-US" sz="2400" b="1" i="0" dirty="0">
                <a:solidFill>
                  <a:srgbClr val="0070C0"/>
                </a:solidFill>
                <a:effectLst/>
                <a:latin typeface="Clarimo UD PE Regular"/>
              </a:rPr>
              <a:t>①　顧客重視</a:t>
            </a:r>
            <a:endParaRPr lang="en-US" altLang="ja-JP" sz="2400" b="1" i="0" dirty="0">
              <a:solidFill>
                <a:srgbClr val="0070C0"/>
              </a:solidFill>
              <a:effectLst/>
              <a:latin typeface="Clarimo UD PE Regular"/>
            </a:endParaRPr>
          </a:p>
          <a:p>
            <a:r>
              <a:rPr lang="ja-JP" altLang="en-US" sz="2400" b="1" dirty="0">
                <a:solidFill>
                  <a:srgbClr val="0070C0"/>
                </a:solidFill>
                <a:latin typeface="Clarimo UD PE Regular"/>
              </a:rPr>
              <a:t>　　　　　②　リーダーシップ</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③　人々の積極的参加</a:t>
            </a:r>
            <a:endParaRPr lang="en-US" altLang="ja-JP" sz="2400" b="1" i="0" dirty="0">
              <a:solidFill>
                <a:srgbClr val="0070C0"/>
              </a:solidFill>
              <a:effectLst/>
              <a:latin typeface="Clarimo UD PE Regular"/>
            </a:endParaRPr>
          </a:p>
          <a:p>
            <a:r>
              <a:rPr lang="ja-JP" altLang="en-US" sz="2400" b="1" dirty="0">
                <a:solidFill>
                  <a:srgbClr val="0070C0"/>
                </a:solidFill>
                <a:latin typeface="Clarimo UD PE Regular"/>
              </a:rPr>
              <a:t>　　　　　④　プロセスアプローチ</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⑤　改善</a:t>
            </a:r>
            <a:endParaRPr lang="en-US" altLang="ja-JP" sz="2400" b="1" i="0" dirty="0">
              <a:solidFill>
                <a:srgbClr val="0070C0"/>
              </a:solidFill>
              <a:effectLst/>
              <a:latin typeface="Clarimo UD PE Regular"/>
            </a:endParaRPr>
          </a:p>
          <a:p>
            <a:r>
              <a:rPr lang="ja-JP" altLang="en-US" sz="2400" b="1" dirty="0">
                <a:solidFill>
                  <a:srgbClr val="0070C0"/>
                </a:solidFill>
                <a:latin typeface="Clarimo UD PE Regular"/>
              </a:rPr>
              <a:t>　　　　　⑥　客観的事実に基づく意思決定</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⑦　関係性管理</a:t>
            </a:r>
          </a:p>
        </p:txBody>
      </p:sp>
    </p:spTree>
    <p:extLst>
      <p:ext uri="{BB962C8B-B14F-4D97-AF65-F5344CB8AC3E}">
        <p14:creationId xmlns:p14="http://schemas.microsoft.com/office/powerpoint/2010/main" val="3442383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28889" y="1548056"/>
            <a:ext cx="10241752" cy="1384995"/>
          </a:xfrm>
          <a:prstGeom prst="rect">
            <a:avLst/>
          </a:prstGeom>
          <a:noFill/>
        </p:spPr>
        <p:txBody>
          <a:bodyPr wrap="square" rtlCol="0">
            <a:spAutoFit/>
          </a:bodyPr>
          <a:lstStyle/>
          <a:p>
            <a:r>
              <a:rPr lang="ja-JP" altLang="en-US" sz="2400" b="1" dirty="0">
                <a:solidFill>
                  <a:srgbClr val="FF0000"/>
                </a:solidFill>
              </a:rPr>
              <a:t>ウォルター・アンドルー・シューハート</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アメリカ合衆国の物理学者、技術者、統計学者。「統計的品質管理の父」とも呼ばれる。</a:t>
            </a:r>
            <a:r>
              <a:rPr lang="ja-JP" altLang="en-US" sz="2400" b="1" i="0" dirty="0">
                <a:solidFill>
                  <a:srgbClr val="333333"/>
                </a:solidFill>
                <a:effectLst/>
                <a:latin typeface="Clarimo UD PE Regular"/>
              </a:rPr>
              <a:t>管理図</a:t>
            </a:r>
            <a:r>
              <a:rPr lang="ja-JP" altLang="en-US" sz="2400" b="0" i="0" dirty="0">
                <a:solidFill>
                  <a:srgbClr val="333333"/>
                </a:solidFill>
                <a:effectLst/>
                <a:latin typeface="Clarimo UD PE Regular"/>
              </a:rPr>
              <a:t>の基本と統計的管理状態の概念を生み出した人物</a:t>
            </a:r>
            <a:r>
              <a:rPr lang="ja-JP" altLang="en-US" sz="2400" dirty="0"/>
              <a:t>。</a:t>
            </a:r>
            <a:endParaRPr lang="en-US" altLang="ja-JP" sz="2400" dirty="0"/>
          </a:p>
        </p:txBody>
      </p:sp>
      <p:pic>
        <p:nvPicPr>
          <p:cNvPr id="3" name="図 2">
            <a:extLst>
              <a:ext uri="{FF2B5EF4-FFF2-40B4-BE49-F238E27FC236}">
                <a16:creationId xmlns:a16="http://schemas.microsoft.com/office/drawing/2014/main" id="{346EE384-7F3F-1129-0DE3-CEBE0D9E4494}"/>
              </a:ext>
            </a:extLst>
          </p:cNvPr>
          <p:cNvPicPr>
            <a:picLocks noChangeAspect="1"/>
          </p:cNvPicPr>
          <p:nvPr/>
        </p:nvPicPr>
        <p:blipFill>
          <a:blip r:embed="rId2"/>
          <a:stretch>
            <a:fillRect/>
          </a:stretch>
        </p:blipFill>
        <p:spPr>
          <a:xfrm>
            <a:off x="4909875" y="3343183"/>
            <a:ext cx="1427401" cy="1938992"/>
          </a:xfrm>
          <a:prstGeom prst="rect">
            <a:avLst/>
          </a:prstGeom>
        </p:spPr>
      </p:pic>
      <p:sp>
        <p:nvSpPr>
          <p:cNvPr id="5" name="テキスト ボックス 4">
            <a:extLst>
              <a:ext uri="{FF2B5EF4-FFF2-40B4-BE49-F238E27FC236}">
                <a16:creationId xmlns:a16="http://schemas.microsoft.com/office/drawing/2014/main" id="{B7E328D9-5A6A-7EE9-A585-19B9FFEC7AF7}"/>
              </a:ext>
            </a:extLst>
          </p:cNvPr>
          <p:cNvSpPr txBox="1"/>
          <p:nvPr/>
        </p:nvSpPr>
        <p:spPr>
          <a:xfrm>
            <a:off x="6453552" y="4943621"/>
            <a:ext cx="2117691" cy="338554"/>
          </a:xfrm>
          <a:prstGeom prst="rect">
            <a:avLst/>
          </a:prstGeom>
          <a:noFill/>
        </p:spPr>
        <p:txBody>
          <a:bodyPr wrap="square" rtlCol="0">
            <a:spAutoFit/>
          </a:bodyPr>
          <a:lstStyle/>
          <a:p>
            <a:r>
              <a:rPr lang="en-US" altLang="ja-JP" sz="1600" dirty="0"/>
              <a:t>Wikipedia</a:t>
            </a:r>
            <a:r>
              <a:rPr lang="ja-JP" altLang="en-US" sz="1600" dirty="0"/>
              <a:t>より転載</a:t>
            </a:r>
            <a:endParaRPr lang="en-US" altLang="ja-JP" sz="1600" dirty="0"/>
          </a:p>
        </p:txBody>
      </p:sp>
    </p:spTree>
    <p:extLst>
      <p:ext uri="{BB962C8B-B14F-4D97-AF65-F5344CB8AC3E}">
        <p14:creationId xmlns:p14="http://schemas.microsoft.com/office/powerpoint/2010/main" val="315968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6978" y="1468241"/>
            <a:ext cx="10374489" cy="1754326"/>
          </a:xfrm>
          <a:prstGeom prst="rect">
            <a:avLst/>
          </a:prstGeom>
          <a:noFill/>
        </p:spPr>
        <p:txBody>
          <a:bodyPr wrap="square" rtlCol="0">
            <a:spAutoFit/>
          </a:bodyPr>
          <a:lstStyle/>
          <a:p>
            <a:r>
              <a:rPr lang="ja-JP" altLang="en-US" sz="2400" b="1" dirty="0">
                <a:solidFill>
                  <a:srgbClr val="FF0000"/>
                </a:solidFill>
              </a:rPr>
              <a:t>ウィリアム・エドワーズ・デミング</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アメリカ合衆国の統計学者、著述家、講演者、コンサルタント。「</a:t>
            </a:r>
            <a:r>
              <a:rPr lang="ja-JP" altLang="en-US" sz="2400" b="1" i="0" dirty="0">
                <a:solidFill>
                  <a:srgbClr val="333333"/>
                </a:solidFill>
                <a:effectLst/>
                <a:latin typeface="Clarimo UD PE Regular"/>
              </a:rPr>
              <a:t>設計（</a:t>
            </a:r>
            <a:r>
              <a:rPr lang="en-US" altLang="ja-JP" sz="2400" b="1" i="0" dirty="0">
                <a:solidFill>
                  <a:srgbClr val="333333"/>
                </a:solidFill>
                <a:effectLst/>
                <a:latin typeface="Clarimo UD PE Regular"/>
              </a:rPr>
              <a:t>Design</a:t>
            </a:r>
            <a:r>
              <a:rPr lang="ja-JP" altLang="en-US" sz="2400" b="1" i="0" dirty="0">
                <a:solidFill>
                  <a:srgbClr val="333333"/>
                </a:solidFill>
                <a:effectLst/>
                <a:latin typeface="Clarimo UD PE Regular"/>
              </a:rPr>
              <a:t>）、 生産（</a:t>
            </a:r>
            <a:r>
              <a:rPr lang="en-US" altLang="ja-JP" sz="2400" b="1" i="0" dirty="0">
                <a:solidFill>
                  <a:srgbClr val="333333"/>
                </a:solidFill>
                <a:effectLst/>
                <a:latin typeface="Clarimo UD PE Regular"/>
              </a:rPr>
              <a:t>Produce</a:t>
            </a:r>
            <a:r>
              <a:rPr lang="ja-JP" altLang="en-US" sz="2400" b="1" i="0" dirty="0">
                <a:solidFill>
                  <a:srgbClr val="333333"/>
                </a:solidFill>
                <a:effectLst/>
                <a:latin typeface="Clarimo UD PE Regular"/>
              </a:rPr>
              <a:t>）、 販売（</a:t>
            </a:r>
            <a:r>
              <a:rPr lang="en-US" altLang="ja-JP" sz="2400" b="1" i="0" dirty="0">
                <a:solidFill>
                  <a:srgbClr val="333333"/>
                </a:solidFill>
                <a:effectLst/>
                <a:latin typeface="Clarimo UD PE Regular"/>
              </a:rPr>
              <a:t>Sell</a:t>
            </a:r>
            <a:r>
              <a:rPr lang="ja-JP" altLang="en-US" sz="2400" b="1" i="0" dirty="0">
                <a:solidFill>
                  <a:srgbClr val="333333"/>
                </a:solidFill>
                <a:effectLst/>
                <a:latin typeface="Clarimo UD PE Regular"/>
              </a:rPr>
              <a:t>）、 再設計（</a:t>
            </a:r>
            <a:r>
              <a:rPr lang="en-US" altLang="ja-JP" sz="2400" b="1" i="0" dirty="0">
                <a:solidFill>
                  <a:srgbClr val="333333"/>
                </a:solidFill>
                <a:effectLst/>
                <a:latin typeface="Clarimo UD PE Regular"/>
              </a:rPr>
              <a:t>Redesign</a:t>
            </a:r>
            <a:r>
              <a:rPr lang="ja-JP" altLang="en-US" sz="2400" b="1" i="0" dirty="0">
                <a:solidFill>
                  <a:srgbClr val="333333"/>
                </a:solidFill>
                <a:effectLst/>
                <a:latin typeface="Clarimo UD PE Regular"/>
              </a:rPr>
              <a:t>）</a:t>
            </a:r>
            <a:r>
              <a:rPr lang="ja-JP" altLang="en-US" sz="2400" b="0" i="0" dirty="0">
                <a:solidFill>
                  <a:srgbClr val="333333"/>
                </a:solidFill>
                <a:effectLst/>
                <a:latin typeface="Clarimo UD PE Regular"/>
              </a:rPr>
              <a:t>」のデミングサイクルの生みの親。</a:t>
            </a:r>
            <a:endParaRPr lang="en-US" altLang="ja-JP" sz="2400" dirty="0"/>
          </a:p>
        </p:txBody>
      </p:sp>
      <p:sp>
        <p:nvSpPr>
          <p:cNvPr id="5" name="テキスト ボックス 4">
            <a:extLst>
              <a:ext uri="{FF2B5EF4-FFF2-40B4-BE49-F238E27FC236}">
                <a16:creationId xmlns:a16="http://schemas.microsoft.com/office/drawing/2014/main" id="{B7E328D9-5A6A-7EE9-A585-19B9FFEC7AF7}"/>
              </a:ext>
            </a:extLst>
          </p:cNvPr>
          <p:cNvSpPr txBox="1"/>
          <p:nvPr/>
        </p:nvSpPr>
        <p:spPr>
          <a:xfrm>
            <a:off x="7024503" y="4926313"/>
            <a:ext cx="2117691" cy="338554"/>
          </a:xfrm>
          <a:prstGeom prst="rect">
            <a:avLst/>
          </a:prstGeom>
          <a:noFill/>
        </p:spPr>
        <p:txBody>
          <a:bodyPr wrap="square" rtlCol="0">
            <a:spAutoFit/>
          </a:bodyPr>
          <a:lstStyle/>
          <a:p>
            <a:r>
              <a:rPr lang="en-US" altLang="ja-JP" sz="1600" dirty="0"/>
              <a:t>Wikipedia</a:t>
            </a:r>
            <a:r>
              <a:rPr lang="ja-JP" altLang="en-US" sz="1600" dirty="0"/>
              <a:t>より転載</a:t>
            </a:r>
            <a:endParaRPr lang="en-US" altLang="ja-JP" sz="1600" dirty="0"/>
          </a:p>
        </p:txBody>
      </p:sp>
      <p:pic>
        <p:nvPicPr>
          <p:cNvPr id="6" name="図 5">
            <a:extLst>
              <a:ext uri="{FF2B5EF4-FFF2-40B4-BE49-F238E27FC236}">
                <a16:creationId xmlns:a16="http://schemas.microsoft.com/office/drawing/2014/main" id="{964A483E-59EE-328C-F666-B4BAD1C7219D}"/>
              </a:ext>
            </a:extLst>
          </p:cNvPr>
          <p:cNvPicPr>
            <a:picLocks noChangeAspect="1"/>
          </p:cNvPicPr>
          <p:nvPr/>
        </p:nvPicPr>
        <p:blipFill>
          <a:blip r:embed="rId2"/>
          <a:stretch>
            <a:fillRect/>
          </a:stretch>
        </p:blipFill>
        <p:spPr>
          <a:xfrm>
            <a:off x="4452394" y="3509262"/>
            <a:ext cx="2572109" cy="1857634"/>
          </a:xfrm>
          <a:prstGeom prst="rect">
            <a:avLst/>
          </a:prstGeom>
        </p:spPr>
      </p:pic>
    </p:spTree>
    <p:extLst>
      <p:ext uri="{BB962C8B-B14F-4D97-AF65-F5344CB8AC3E}">
        <p14:creationId xmlns:p14="http://schemas.microsoft.com/office/powerpoint/2010/main" val="1282463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18506" y="1389218"/>
            <a:ext cx="9954987" cy="1754326"/>
          </a:xfrm>
          <a:prstGeom prst="rect">
            <a:avLst/>
          </a:prstGeom>
          <a:noFill/>
        </p:spPr>
        <p:txBody>
          <a:bodyPr wrap="square" rtlCol="0">
            <a:spAutoFit/>
          </a:bodyPr>
          <a:lstStyle/>
          <a:p>
            <a:r>
              <a:rPr lang="ja-JP" altLang="en-US" sz="2400" b="1" dirty="0">
                <a:solidFill>
                  <a:srgbClr val="FF0000"/>
                </a:solidFill>
              </a:rPr>
              <a:t>ジョセフ・Ｍ・ジュラン</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品質管理に対する多大な貢献で世界的に認められているアメリカの経営コンサルタント。</a:t>
            </a:r>
            <a:r>
              <a:rPr lang="en-US" altLang="ja-JP" sz="2400" b="1" i="0" dirty="0">
                <a:solidFill>
                  <a:srgbClr val="333333"/>
                </a:solidFill>
                <a:effectLst/>
                <a:latin typeface="Clarimo UD PE Regular"/>
              </a:rPr>
              <a:t>TQM</a:t>
            </a:r>
            <a:r>
              <a:rPr lang="ja-JP" altLang="en-US" sz="2400" b="1" i="0" dirty="0">
                <a:solidFill>
                  <a:srgbClr val="333333"/>
                </a:solidFill>
                <a:effectLst/>
                <a:latin typeface="Clarimo UD PE Regular"/>
              </a:rPr>
              <a:t>（</a:t>
            </a:r>
            <a:r>
              <a:rPr lang="en-US" altLang="ja-JP" sz="2400" b="1" i="0" dirty="0">
                <a:solidFill>
                  <a:srgbClr val="333333"/>
                </a:solidFill>
                <a:effectLst/>
                <a:latin typeface="Clarimo UD PE Regular"/>
              </a:rPr>
              <a:t>Total Quality Management</a:t>
            </a:r>
            <a:r>
              <a:rPr lang="ja-JP" altLang="en-US" sz="2400" b="1" i="0" dirty="0">
                <a:solidFill>
                  <a:srgbClr val="333333"/>
                </a:solidFill>
                <a:effectLst/>
                <a:latin typeface="Clarimo UD PE Regular"/>
              </a:rPr>
              <a:t>：総合的品質マネジメント）の第一人者</a:t>
            </a:r>
            <a:r>
              <a:rPr lang="ja-JP" altLang="en-US" sz="2400" b="0" i="0" dirty="0">
                <a:solidFill>
                  <a:srgbClr val="333333"/>
                </a:solidFill>
                <a:effectLst/>
                <a:latin typeface="Clarimo UD PE Regular"/>
              </a:rPr>
              <a:t>として知られている。</a:t>
            </a:r>
            <a:endParaRPr lang="en-US" altLang="ja-JP" sz="2400" dirty="0"/>
          </a:p>
        </p:txBody>
      </p:sp>
      <p:sp>
        <p:nvSpPr>
          <p:cNvPr id="5" name="テキスト ボックス 4">
            <a:extLst>
              <a:ext uri="{FF2B5EF4-FFF2-40B4-BE49-F238E27FC236}">
                <a16:creationId xmlns:a16="http://schemas.microsoft.com/office/drawing/2014/main" id="{B7E328D9-5A6A-7EE9-A585-19B9FFEC7AF7}"/>
              </a:ext>
            </a:extLst>
          </p:cNvPr>
          <p:cNvSpPr txBox="1"/>
          <p:nvPr/>
        </p:nvSpPr>
        <p:spPr>
          <a:xfrm>
            <a:off x="7024503" y="4847290"/>
            <a:ext cx="2117691" cy="338554"/>
          </a:xfrm>
          <a:prstGeom prst="rect">
            <a:avLst/>
          </a:prstGeom>
          <a:noFill/>
        </p:spPr>
        <p:txBody>
          <a:bodyPr wrap="square" rtlCol="0">
            <a:spAutoFit/>
          </a:bodyPr>
          <a:lstStyle/>
          <a:p>
            <a:r>
              <a:rPr lang="en-US" altLang="ja-JP" sz="1600" dirty="0"/>
              <a:t>Wikipedia</a:t>
            </a:r>
            <a:r>
              <a:rPr lang="ja-JP" altLang="en-US" sz="1600" dirty="0"/>
              <a:t>より転載</a:t>
            </a:r>
            <a:endParaRPr lang="en-US" altLang="ja-JP" sz="1600" dirty="0"/>
          </a:p>
        </p:txBody>
      </p:sp>
      <p:pic>
        <p:nvPicPr>
          <p:cNvPr id="3" name="図 2">
            <a:extLst>
              <a:ext uri="{FF2B5EF4-FFF2-40B4-BE49-F238E27FC236}">
                <a16:creationId xmlns:a16="http://schemas.microsoft.com/office/drawing/2014/main" id="{D49C7A92-48E1-2380-AE98-AA6A44803B26}"/>
              </a:ext>
            </a:extLst>
          </p:cNvPr>
          <p:cNvPicPr>
            <a:picLocks noChangeAspect="1"/>
          </p:cNvPicPr>
          <p:nvPr/>
        </p:nvPicPr>
        <p:blipFill>
          <a:blip r:embed="rId2"/>
          <a:stretch>
            <a:fillRect/>
          </a:stretch>
        </p:blipFill>
        <p:spPr>
          <a:xfrm>
            <a:off x="5079228" y="3328210"/>
            <a:ext cx="1733555" cy="1976110"/>
          </a:xfrm>
          <a:prstGeom prst="rect">
            <a:avLst/>
          </a:prstGeom>
        </p:spPr>
      </p:pic>
    </p:spTree>
    <p:extLst>
      <p:ext uri="{BB962C8B-B14F-4D97-AF65-F5344CB8AC3E}">
        <p14:creationId xmlns:p14="http://schemas.microsoft.com/office/powerpoint/2010/main" val="281786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3733" y="1595258"/>
            <a:ext cx="10295467" cy="1384995"/>
          </a:xfrm>
          <a:prstGeom prst="rect">
            <a:avLst/>
          </a:prstGeom>
          <a:noFill/>
        </p:spPr>
        <p:txBody>
          <a:bodyPr wrap="square" rtlCol="0">
            <a:spAutoFit/>
          </a:bodyPr>
          <a:lstStyle/>
          <a:p>
            <a:r>
              <a:rPr lang="ja-JP" altLang="en-US" sz="2400" b="1" dirty="0">
                <a:solidFill>
                  <a:srgbClr val="FF0000"/>
                </a:solidFill>
              </a:rPr>
              <a:t>要求品質</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顧客、あるいは組織によって求められる製品やサービスの品質に関する</a:t>
            </a:r>
            <a:r>
              <a:rPr lang="ja-JP" altLang="en-US" sz="2400" b="1" i="0" dirty="0">
                <a:solidFill>
                  <a:srgbClr val="333333"/>
                </a:solidFill>
                <a:effectLst/>
                <a:latin typeface="Clarimo UD PE Regular"/>
              </a:rPr>
              <a:t>ニーズ又は期待</a:t>
            </a:r>
            <a:r>
              <a:rPr lang="ja-JP" altLang="en-US" sz="2400" b="0" i="0" dirty="0">
                <a:solidFill>
                  <a:srgbClr val="333333"/>
                </a:solidFill>
                <a:effectLst/>
                <a:latin typeface="Clarimo UD PE Regular"/>
              </a:rPr>
              <a:t>のこと</a:t>
            </a:r>
            <a:r>
              <a:rPr lang="ja-JP" altLang="en-US" sz="2400" dirty="0"/>
              <a:t>。</a:t>
            </a:r>
            <a:endParaRPr lang="en-US" altLang="ja-JP" sz="2400" dirty="0"/>
          </a:p>
        </p:txBody>
      </p:sp>
      <p:pic>
        <p:nvPicPr>
          <p:cNvPr id="15362" name="Picture 2">
            <a:extLst>
              <a:ext uri="{FF2B5EF4-FFF2-40B4-BE49-F238E27FC236}">
                <a16:creationId xmlns:a16="http://schemas.microsoft.com/office/drawing/2014/main" id="{5759B665-BE9E-9AC4-86FD-19F64BCA6F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3222" y="2996498"/>
            <a:ext cx="2266244" cy="22662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858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2013" y="1662992"/>
            <a:ext cx="10084298" cy="1384995"/>
          </a:xfrm>
          <a:prstGeom prst="rect">
            <a:avLst/>
          </a:prstGeom>
          <a:noFill/>
        </p:spPr>
        <p:txBody>
          <a:bodyPr wrap="square" rtlCol="0">
            <a:spAutoFit/>
          </a:bodyPr>
          <a:lstStyle/>
          <a:p>
            <a:r>
              <a:rPr lang="ja-JP" altLang="en-US" sz="2400" b="1" dirty="0">
                <a:solidFill>
                  <a:srgbClr val="FF0000"/>
                </a:solidFill>
              </a:rPr>
              <a:t>使用品質</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製品が顧客の手にわたって、実際に顧客が使用したときに感じる品質のこと</a:t>
            </a:r>
            <a:r>
              <a:rPr lang="ja-JP" altLang="en-US" sz="2400" dirty="0"/>
              <a:t>。</a:t>
            </a:r>
            <a:endParaRPr lang="en-US" altLang="ja-JP" sz="2400" dirty="0"/>
          </a:p>
        </p:txBody>
      </p:sp>
      <p:pic>
        <p:nvPicPr>
          <p:cNvPr id="16386" name="Picture 2">
            <a:extLst>
              <a:ext uri="{FF2B5EF4-FFF2-40B4-BE49-F238E27FC236}">
                <a16:creationId xmlns:a16="http://schemas.microsoft.com/office/drawing/2014/main" id="{1930A054-53A0-6C16-BAFF-D22E10481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4088" y="3116310"/>
            <a:ext cx="2681111" cy="209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71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50946" y="1030815"/>
            <a:ext cx="10286907" cy="1754326"/>
          </a:xfrm>
          <a:prstGeom prst="rect">
            <a:avLst/>
          </a:prstGeom>
          <a:noFill/>
        </p:spPr>
        <p:txBody>
          <a:bodyPr wrap="square" rtlCol="0">
            <a:spAutoFit/>
          </a:bodyPr>
          <a:lstStyle/>
          <a:p>
            <a:r>
              <a:rPr lang="ja-JP" altLang="en-US" sz="2400" b="1" dirty="0">
                <a:solidFill>
                  <a:srgbClr val="FF0000"/>
                </a:solidFill>
              </a:rPr>
              <a:t>品質要素</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展開された個々の性質、性能のこと</a:t>
            </a:r>
            <a:r>
              <a:rPr lang="ja-JP" altLang="en-US" sz="2400" dirty="0"/>
              <a:t>。具体的には、「機能性」、「性能」、「意匠性」、「互換性」、「経済性」、「入手可能性」、「信頼性」、「安全性」に分類される。</a:t>
            </a:r>
            <a:endParaRPr lang="en-US" altLang="ja-JP" sz="2400" dirty="0"/>
          </a:p>
        </p:txBody>
      </p:sp>
      <p:graphicFrame>
        <p:nvGraphicFramePr>
          <p:cNvPr id="2" name="図表 1">
            <a:extLst>
              <a:ext uri="{FF2B5EF4-FFF2-40B4-BE49-F238E27FC236}">
                <a16:creationId xmlns:a16="http://schemas.microsoft.com/office/drawing/2014/main" id="{C791B224-F8FD-A4FA-FBD7-0458B48C3C68}"/>
              </a:ext>
            </a:extLst>
          </p:cNvPr>
          <p:cNvGraphicFramePr/>
          <p:nvPr>
            <p:extLst>
              <p:ext uri="{D42A27DB-BD31-4B8C-83A1-F6EECF244321}">
                <p14:modId xmlns:p14="http://schemas.microsoft.com/office/powerpoint/2010/main" val="2945940649"/>
              </p:ext>
            </p:extLst>
          </p:nvPr>
        </p:nvGraphicFramePr>
        <p:xfrm>
          <a:off x="3635022" y="2946399"/>
          <a:ext cx="4718756" cy="30787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18244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42412" y="1265647"/>
            <a:ext cx="10907176" cy="1384995"/>
          </a:xfrm>
          <a:prstGeom prst="rect">
            <a:avLst/>
          </a:prstGeom>
          <a:noFill/>
        </p:spPr>
        <p:txBody>
          <a:bodyPr wrap="square" rtlCol="0">
            <a:spAutoFit/>
          </a:bodyPr>
          <a:lstStyle/>
          <a:p>
            <a:r>
              <a:rPr lang="ja-JP" altLang="en-US" sz="2400" b="1" dirty="0">
                <a:solidFill>
                  <a:srgbClr val="FF0000"/>
                </a:solidFill>
              </a:rPr>
              <a:t>品質特性</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製品の性質の違いを定量的に評価する</a:t>
            </a:r>
            <a:r>
              <a:rPr lang="ja-JP" altLang="en-US" sz="2400" b="0" i="0" dirty="0">
                <a:solidFill>
                  <a:srgbClr val="333333"/>
                </a:solidFill>
                <a:effectLst/>
                <a:latin typeface="Clarimo UD PE Regular"/>
              </a:rPr>
              <a:t>ための測定項目のこと</a:t>
            </a:r>
            <a:r>
              <a:rPr lang="ja-JP" altLang="en-US" sz="2400" dirty="0"/>
              <a:t>。</a:t>
            </a:r>
            <a:endParaRPr lang="en-US" altLang="ja-JP" sz="2400" dirty="0"/>
          </a:p>
          <a:p>
            <a:r>
              <a:rPr lang="ja-JP" altLang="en-US" sz="2400" dirty="0"/>
              <a:t>鉛筆の品質特性を例にすると、芯の硬さ、消しやすさ、磨耗性などとなる。</a:t>
            </a:r>
            <a:endParaRPr lang="en-US" altLang="ja-JP" sz="2400" dirty="0"/>
          </a:p>
        </p:txBody>
      </p:sp>
      <p:pic>
        <p:nvPicPr>
          <p:cNvPr id="17410" name="Picture 2">
            <a:extLst>
              <a:ext uri="{FF2B5EF4-FFF2-40B4-BE49-F238E27FC236}">
                <a16:creationId xmlns:a16="http://schemas.microsoft.com/office/drawing/2014/main" id="{EC0CD2E9-EC0F-EF87-81BB-D2B58FC9B8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2238293">
            <a:off x="4430542" y="2888894"/>
            <a:ext cx="2123873" cy="212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89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0276" y="705045"/>
            <a:ext cx="10691448" cy="1754326"/>
          </a:xfrm>
          <a:prstGeom prst="rect">
            <a:avLst/>
          </a:prstGeom>
          <a:noFill/>
        </p:spPr>
        <p:txBody>
          <a:bodyPr wrap="square" rtlCol="0">
            <a:spAutoFit/>
          </a:bodyPr>
          <a:lstStyle/>
          <a:p>
            <a:r>
              <a:rPr lang="ja-JP" altLang="en-US" sz="2400" b="1" dirty="0">
                <a:solidFill>
                  <a:srgbClr val="FF0000"/>
                </a:solidFill>
              </a:rPr>
              <a:t>マーケットイン</a:t>
            </a:r>
            <a:endParaRPr lang="en-US" altLang="ja-JP" sz="2400" b="1" dirty="0">
              <a:solidFill>
                <a:srgbClr val="FF0000"/>
              </a:solidFill>
            </a:endParaRPr>
          </a:p>
          <a:p>
            <a:endParaRPr lang="en-US" altLang="ja-JP" sz="1200" dirty="0"/>
          </a:p>
          <a:p>
            <a:r>
              <a:rPr lang="ja-JP" altLang="en-US" sz="2400" b="1" dirty="0"/>
              <a:t>消費者志向</a:t>
            </a:r>
            <a:r>
              <a:rPr lang="ja-JP" altLang="en-US" sz="2400" dirty="0"/>
              <a:t>のことで、「お客様ニーズを把握し、それを満たす製品やサービスを提供していくこと」を指す。「</a:t>
            </a:r>
            <a:r>
              <a:rPr lang="ja-JP" altLang="en-US" sz="2400" b="1" dirty="0"/>
              <a:t>顧客が望むモノ＝売れるモノをつくり販売する</a:t>
            </a:r>
            <a:r>
              <a:rPr lang="ja-JP" altLang="en-US" sz="2400" dirty="0"/>
              <a:t>」という考え方で、顧客のニーズから商品開発を行う。</a:t>
            </a:r>
            <a:endParaRPr lang="en-US" altLang="ja-JP" sz="2400" dirty="0"/>
          </a:p>
        </p:txBody>
      </p:sp>
      <p:pic>
        <p:nvPicPr>
          <p:cNvPr id="1026" name="Picture 2">
            <a:extLst>
              <a:ext uri="{FF2B5EF4-FFF2-40B4-BE49-F238E27FC236}">
                <a16:creationId xmlns:a16="http://schemas.microsoft.com/office/drawing/2014/main" id="{D80C3AE3-3A1A-475D-BC4E-033C2A2F4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2272" y="2753249"/>
            <a:ext cx="1846280" cy="1846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9B79B99-DB5E-1790-24E6-FE50A62264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4726"/>
          <a:stretch/>
        </p:blipFill>
        <p:spPr bwMode="auto">
          <a:xfrm>
            <a:off x="3672777" y="3268227"/>
            <a:ext cx="1490505" cy="1415143"/>
          </a:xfrm>
          <a:prstGeom prst="rect">
            <a:avLst/>
          </a:prstGeom>
          <a:noFill/>
          <a:extLst>
            <a:ext uri="{909E8E84-426E-40DD-AFC4-6F175D3DCCD1}">
              <a14:hiddenFill xmlns:a14="http://schemas.microsoft.com/office/drawing/2010/main">
                <a:solidFill>
                  <a:srgbClr val="FFFFFF"/>
                </a:solidFill>
              </a14:hiddenFill>
            </a:ext>
          </a:extLst>
        </p:spPr>
      </p:pic>
      <p:sp>
        <p:nvSpPr>
          <p:cNvPr id="2" name="フローチャート: 処理 1">
            <a:extLst>
              <a:ext uri="{FF2B5EF4-FFF2-40B4-BE49-F238E27FC236}">
                <a16:creationId xmlns:a16="http://schemas.microsoft.com/office/drawing/2014/main" id="{1615D536-6762-BD41-CAB1-EA1721CEEC89}"/>
              </a:ext>
            </a:extLst>
          </p:cNvPr>
          <p:cNvSpPr/>
          <p:nvPr/>
        </p:nvSpPr>
        <p:spPr>
          <a:xfrm>
            <a:off x="2182272" y="5212061"/>
            <a:ext cx="2981010" cy="401255"/>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プロダクトアウト</a:t>
            </a:r>
          </a:p>
        </p:txBody>
      </p:sp>
      <p:sp>
        <p:nvSpPr>
          <p:cNvPr id="3" name="矢印: 下 2">
            <a:extLst>
              <a:ext uri="{FF2B5EF4-FFF2-40B4-BE49-F238E27FC236}">
                <a16:creationId xmlns:a16="http://schemas.microsoft.com/office/drawing/2014/main" id="{70BA7898-6B36-56AE-CB94-CC7E0D5C4482}"/>
              </a:ext>
            </a:extLst>
          </p:cNvPr>
          <p:cNvSpPr/>
          <p:nvPr/>
        </p:nvSpPr>
        <p:spPr>
          <a:xfrm>
            <a:off x="3341600" y="4887948"/>
            <a:ext cx="662354" cy="21101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40987768-F00A-ABA6-48C9-037AD1090BD0}"/>
              </a:ext>
            </a:extLst>
          </p:cNvPr>
          <p:cNvSpPr txBox="1"/>
          <p:nvPr/>
        </p:nvSpPr>
        <p:spPr>
          <a:xfrm>
            <a:off x="2021498" y="5725570"/>
            <a:ext cx="3555337" cy="369332"/>
          </a:xfrm>
          <a:prstGeom prst="rect">
            <a:avLst/>
          </a:prstGeom>
          <a:noFill/>
        </p:spPr>
        <p:txBody>
          <a:bodyPr wrap="square">
            <a:spAutoFit/>
          </a:bodyPr>
          <a:lstStyle/>
          <a:p>
            <a:r>
              <a:rPr lang="ja-JP" altLang="en-US" b="1" dirty="0"/>
              <a:t>自社の技術や強みを起点とする</a:t>
            </a:r>
          </a:p>
        </p:txBody>
      </p:sp>
      <p:pic>
        <p:nvPicPr>
          <p:cNvPr id="1030" name="Picture 6">
            <a:extLst>
              <a:ext uri="{FF2B5EF4-FFF2-40B4-BE49-F238E27FC236}">
                <a16:creationId xmlns:a16="http://schemas.microsoft.com/office/drawing/2014/main" id="{6D99071F-C1FB-1E22-880B-82233E1D3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9209" y="2765653"/>
            <a:ext cx="2316145" cy="1965828"/>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下 6">
            <a:extLst>
              <a:ext uri="{FF2B5EF4-FFF2-40B4-BE49-F238E27FC236}">
                <a16:creationId xmlns:a16="http://schemas.microsoft.com/office/drawing/2014/main" id="{69A48DA4-98FD-E1D3-DE51-F588F3578EF5}"/>
              </a:ext>
            </a:extLst>
          </p:cNvPr>
          <p:cNvSpPr/>
          <p:nvPr/>
        </p:nvSpPr>
        <p:spPr>
          <a:xfrm rot="10800000">
            <a:off x="7936104" y="4815323"/>
            <a:ext cx="662354" cy="21101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フローチャート: 処理 7">
            <a:extLst>
              <a:ext uri="{FF2B5EF4-FFF2-40B4-BE49-F238E27FC236}">
                <a16:creationId xmlns:a16="http://schemas.microsoft.com/office/drawing/2014/main" id="{7EE88996-BDA2-A60B-649F-CA536D3F401C}"/>
              </a:ext>
            </a:extLst>
          </p:cNvPr>
          <p:cNvSpPr/>
          <p:nvPr/>
        </p:nvSpPr>
        <p:spPr>
          <a:xfrm>
            <a:off x="6896624" y="5212060"/>
            <a:ext cx="2981010" cy="401255"/>
          </a:xfrm>
          <a:prstGeom prst="flowChart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b="1" dirty="0"/>
              <a:t>マーケットイン</a:t>
            </a:r>
            <a:endParaRPr kumimoji="1" lang="ja-JP" altLang="en-US" b="1" dirty="0"/>
          </a:p>
        </p:txBody>
      </p:sp>
      <p:sp>
        <p:nvSpPr>
          <p:cNvPr id="5" name="テキスト ボックス 4">
            <a:extLst>
              <a:ext uri="{FF2B5EF4-FFF2-40B4-BE49-F238E27FC236}">
                <a16:creationId xmlns:a16="http://schemas.microsoft.com/office/drawing/2014/main" id="{55EADD7A-8C7C-1289-3993-EE1E58D8F420}"/>
              </a:ext>
            </a:extLst>
          </p:cNvPr>
          <p:cNvSpPr txBox="1"/>
          <p:nvPr/>
        </p:nvSpPr>
        <p:spPr>
          <a:xfrm>
            <a:off x="6987058" y="5679921"/>
            <a:ext cx="3555337" cy="369332"/>
          </a:xfrm>
          <a:prstGeom prst="rect">
            <a:avLst/>
          </a:prstGeom>
          <a:noFill/>
        </p:spPr>
        <p:txBody>
          <a:bodyPr wrap="square">
            <a:spAutoFit/>
          </a:bodyPr>
          <a:lstStyle/>
          <a:p>
            <a:r>
              <a:rPr lang="ja-JP" altLang="en-US" b="1" dirty="0">
                <a:solidFill>
                  <a:srgbClr val="FF0000"/>
                </a:solidFill>
              </a:rPr>
              <a:t>顧客のニーズを起点とする</a:t>
            </a:r>
          </a:p>
        </p:txBody>
      </p:sp>
    </p:spTree>
    <p:extLst>
      <p:ext uri="{BB962C8B-B14F-4D97-AF65-F5344CB8AC3E}">
        <p14:creationId xmlns:p14="http://schemas.microsoft.com/office/powerpoint/2010/main" val="36225288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35378" y="895468"/>
            <a:ext cx="10487378" cy="1384995"/>
          </a:xfrm>
          <a:prstGeom prst="rect">
            <a:avLst/>
          </a:prstGeom>
          <a:noFill/>
        </p:spPr>
        <p:txBody>
          <a:bodyPr wrap="square" rtlCol="0">
            <a:spAutoFit/>
          </a:bodyPr>
          <a:lstStyle/>
          <a:p>
            <a:r>
              <a:rPr lang="ja-JP" altLang="en-US" sz="2400" b="1" dirty="0">
                <a:solidFill>
                  <a:srgbClr val="FF0000"/>
                </a:solidFill>
              </a:rPr>
              <a:t>信頼性</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JIS Z 8115:2019</a:t>
            </a:r>
            <a:r>
              <a:rPr lang="ja-JP" altLang="en-US" sz="2400" dirty="0">
                <a:solidFill>
                  <a:srgbClr val="333333"/>
                </a:solidFill>
                <a:latin typeface="Clarimo UD PE Regular"/>
              </a:rPr>
              <a:t>に</a:t>
            </a:r>
            <a:r>
              <a:rPr lang="ja-JP" altLang="en-US" sz="2400" b="0" i="0" dirty="0">
                <a:solidFill>
                  <a:srgbClr val="333333"/>
                </a:solidFill>
                <a:effectLst/>
                <a:latin typeface="Clarimo UD PE Regular"/>
              </a:rPr>
              <a:t>「アイテムが与えられた条件で規定の期間中、要求された機能を果たすことができる性質」と定義されている。</a:t>
            </a:r>
            <a:endParaRPr lang="en-US" altLang="ja-JP" sz="2400" dirty="0"/>
          </a:p>
        </p:txBody>
      </p:sp>
      <p:sp>
        <p:nvSpPr>
          <p:cNvPr id="8" name="テキスト ボックス 7">
            <a:extLst>
              <a:ext uri="{FF2B5EF4-FFF2-40B4-BE49-F238E27FC236}">
                <a16:creationId xmlns:a16="http://schemas.microsoft.com/office/drawing/2014/main" id="{F913A9D5-DC35-9D31-BF3F-1CBFD883C79D}"/>
              </a:ext>
            </a:extLst>
          </p:cNvPr>
          <p:cNvSpPr txBox="1"/>
          <p:nvPr/>
        </p:nvSpPr>
        <p:spPr>
          <a:xfrm>
            <a:off x="3691467" y="5665191"/>
            <a:ext cx="6096000" cy="369332"/>
          </a:xfrm>
          <a:prstGeom prst="rect">
            <a:avLst/>
          </a:prstGeom>
          <a:noFill/>
        </p:spPr>
        <p:txBody>
          <a:bodyPr wrap="square">
            <a:spAutoFit/>
          </a:bodyPr>
          <a:lstStyle/>
          <a:p>
            <a:r>
              <a:rPr lang="en-US" altLang="ja-JP" dirty="0"/>
              <a:t>https://kikakurui.com/z8/Z8115-2019-01.html</a:t>
            </a:r>
            <a:endParaRPr lang="ja-JP" altLang="en-US" dirty="0"/>
          </a:p>
        </p:txBody>
      </p:sp>
      <p:pic>
        <p:nvPicPr>
          <p:cNvPr id="9" name="図 8">
            <a:extLst>
              <a:ext uri="{FF2B5EF4-FFF2-40B4-BE49-F238E27FC236}">
                <a16:creationId xmlns:a16="http://schemas.microsoft.com/office/drawing/2014/main" id="{706F044F-E1A2-D670-10F0-C7F9A0AEE654}"/>
              </a:ext>
            </a:extLst>
          </p:cNvPr>
          <p:cNvPicPr>
            <a:picLocks noChangeAspect="1"/>
          </p:cNvPicPr>
          <p:nvPr/>
        </p:nvPicPr>
        <p:blipFill>
          <a:blip r:embed="rId2"/>
          <a:stretch>
            <a:fillRect/>
          </a:stretch>
        </p:blipFill>
        <p:spPr>
          <a:xfrm>
            <a:off x="3281203" y="2706139"/>
            <a:ext cx="5629593" cy="2767772"/>
          </a:xfrm>
          <a:prstGeom prst="rect">
            <a:avLst/>
          </a:prstGeom>
          <a:ln>
            <a:solidFill>
              <a:schemeClr val="tx1"/>
            </a:solidFill>
          </a:ln>
        </p:spPr>
      </p:pic>
    </p:spTree>
    <p:extLst>
      <p:ext uri="{BB962C8B-B14F-4D97-AF65-F5344CB8AC3E}">
        <p14:creationId xmlns:p14="http://schemas.microsoft.com/office/powerpoint/2010/main" val="2100998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84578" y="974494"/>
            <a:ext cx="10622844" cy="1384995"/>
          </a:xfrm>
          <a:prstGeom prst="rect">
            <a:avLst/>
          </a:prstGeom>
          <a:noFill/>
        </p:spPr>
        <p:txBody>
          <a:bodyPr wrap="square" rtlCol="0">
            <a:spAutoFit/>
          </a:bodyPr>
          <a:lstStyle/>
          <a:p>
            <a:r>
              <a:rPr lang="ja-JP" altLang="en-US" sz="2400" b="1" dirty="0">
                <a:solidFill>
                  <a:srgbClr val="FF0000"/>
                </a:solidFill>
              </a:rPr>
              <a:t>信頼度</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JIS Z 8115:2019</a:t>
            </a:r>
            <a:r>
              <a:rPr lang="ja-JP" altLang="en-US" sz="2400" dirty="0">
                <a:solidFill>
                  <a:srgbClr val="333333"/>
                </a:solidFill>
                <a:latin typeface="Clarimo UD PE Regular"/>
              </a:rPr>
              <a:t>に</a:t>
            </a:r>
            <a:r>
              <a:rPr lang="ja-JP" altLang="en-US" sz="2400" b="0" i="0" dirty="0">
                <a:solidFill>
                  <a:srgbClr val="333333"/>
                </a:solidFill>
                <a:effectLst/>
                <a:latin typeface="Clarimo UD PE Regular"/>
              </a:rPr>
              <a:t>「アイテムが与えられた期間与えられた条件下で機能を発揮する</a:t>
            </a:r>
            <a:r>
              <a:rPr lang="ja-JP" altLang="en-US" sz="2400" b="0" i="0" dirty="0">
                <a:solidFill>
                  <a:srgbClr val="FF0000"/>
                </a:solidFill>
                <a:effectLst/>
                <a:latin typeface="Clarimo UD PE Regular"/>
              </a:rPr>
              <a:t>確率</a:t>
            </a:r>
            <a:r>
              <a:rPr lang="ja-JP" altLang="en-US" sz="2400" b="0" i="0" dirty="0">
                <a:solidFill>
                  <a:srgbClr val="333333"/>
                </a:solidFill>
                <a:effectLst/>
                <a:latin typeface="Clarimo UD PE Regular"/>
              </a:rPr>
              <a:t>」と定義されている。</a:t>
            </a:r>
            <a:endParaRPr lang="en-US" altLang="ja-JP" sz="2400" dirty="0"/>
          </a:p>
        </p:txBody>
      </p:sp>
      <p:pic>
        <p:nvPicPr>
          <p:cNvPr id="2" name="図 1">
            <a:extLst>
              <a:ext uri="{FF2B5EF4-FFF2-40B4-BE49-F238E27FC236}">
                <a16:creationId xmlns:a16="http://schemas.microsoft.com/office/drawing/2014/main" id="{0B9B9D1B-5B45-07BF-4B83-6AF9210A5637}"/>
              </a:ext>
            </a:extLst>
          </p:cNvPr>
          <p:cNvPicPr>
            <a:picLocks noChangeAspect="1"/>
          </p:cNvPicPr>
          <p:nvPr/>
        </p:nvPicPr>
        <p:blipFill>
          <a:blip r:embed="rId2"/>
          <a:stretch>
            <a:fillRect/>
          </a:stretch>
        </p:blipFill>
        <p:spPr>
          <a:xfrm>
            <a:off x="3281203" y="2706139"/>
            <a:ext cx="5629593" cy="2767772"/>
          </a:xfrm>
          <a:prstGeom prst="rect">
            <a:avLst/>
          </a:prstGeom>
          <a:ln>
            <a:solidFill>
              <a:schemeClr val="tx1"/>
            </a:solidFill>
          </a:ln>
        </p:spPr>
      </p:pic>
      <p:sp>
        <p:nvSpPr>
          <p:cNvPr id="3" name="テキスト ボックス 2">
            <a:extLst>
              <a:ext uri="{FF2B5EF4-FFF2-40B4-BE49-F238E27FC236}">
                <a16:creationId xmlns:a16="http://schemas.microsoft.com/office/drawing/2014/main" id="{0CB35407-0F01-EDBB-2AB4-E979BD004CC8}"/>
              </a:ext>
            </a:extLst>
          </p:cNvPr>
          <p:cNvSpPr txBox="1"/>
          <p:nvPr/>
        </p:nvSpPr>
        <p:spPr>
          <a:xfrm>
            <a:off x="3691467" y="5665191"/>
            <a:ext cx="6096000" cy="369332"/>
          </a:xfrm>
          <a:prstGeom prst="rect">
            <a:avLst/>
          </a:prstGeom>
          <a:noFill/>
        </p:spPr>
        <p:txBody>
          <a:bodyPr wrap="square">
            <a:spAutoFit/>
          </a:bodyPr>
          <a:lstStyle/>
          <a:p>
            <a:r>
              <a:rPr lang="en-US" altLang="ja-JP" dirty="0"/>
              <a:t>https://kikakurui.com/z8/Z8115-2019-01.html</a:t>
            </a:r>
            <a:endParaRPr lang="ja-JP" altLang="en-US" dirty="0"/>
          </a:p>
        </p:txBody>
      </p:sp>
    </p:spTree>
    <p:extLst>
      <p:ext uri="{BB962C8B-B14F-4D97-AF65-F5344CB8AC3E}">
        <p14:creationId xmlns:p14="http://schemas.microsoft.com/office/powerpoint/2010/main" val="597155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0844" y="1198036"/>
            <a:ext cx="10487378" cy="1384995"/>
          </a:xfrm>
          <a:prstGeom prst="rect">
            <a:avLst/>
          </a:prstGeom>
          <a:noFill/>
        </p:spPr>
        <p:txBody>
          <a:bodyPr wrap="square" rtlCol="0">
            <a:spAutoFit/>
          </a:bodyPr>
          <a:lstStyle/>
          <a:p>
            <a:r>
              <a:rPr lang="ja-JP" altLang="en-US" sz="2400" b="1" dirty="0">
                <a:solidFill>
                  <a:srgbClr val="FF0000"/>
                </a:solidFill>
              </a:rPr>
              <a:t>企画品質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企画段階の品質</a:t>
            </a:r>
            <a:r>
              <a:rPr lang="ja-JP" altLang="en-US" sz="2400" b="0" i="0" dirty="0">
                <a:solidFill>
                  <a:srgbClr val="333333"/>
                </a:solidFill>
                <a:effectLst/>
                <a:latin typeface="Clarimo UD PE Regular"/>
              </a:rPr>
              <a:t>のこと。顧客の声を聞いて、どんな製品をつくるか考案をしたものの品質。要求品質に対する品質目標。</a:t>
            </a:r>
            <a:endParaRPr lang="en-US" altLang="ja-JP" sz="2400" dirty="0"/>
          </a:p>
        </p:txBody>
      </p:sp>
      <p:pic>
        <p:nvPicPr>
          <p:cNvPr id="18434" name="Picture 2">
            <a:extLst>
              <a:ext uri="{FF2B5EF4-FFF2-40B4-BE49-F238E27FC236}">
                <a16:creationId xmlns:a16="http://schemas.microsoft.com/office/drawing/2014/main" id="{44BEF757-5550-6865-BC51-A6033D750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421" y="2800359"/>
            <a:ext cx="2672645" cy="267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1167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90222" y="1164169"/>
            <a:ext cx="10611555" cy="1754326"/>
          </a:xfrm>
          <a:prstGeom prst="rect">
            <a:avLst/>
          </a:prstGeom>
          <a:noFill/>
        </p:spPr>
        <p:txBody>
          <a:bodyPr wrap="square" rtlCol="0">
            <a:spAutoFit/>
          </a:bodyPr>
          <a:lstStyle/>
          <a:p>
            <a:r>
              <a:rPr lang="ja-JP" altLang="en-US" sz="2400" b="1" dirty="0">
                <a:solidFill>
                  <a:srgbClr val="FF0000"/>
                </a:solidFill>
              </a:rPr>
              <a:t>設計品質（ねらいの品質）</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企画品質を受け、その</a:t>
            </a:r>
            <a:r>
              <a:rPr lang="ja-JP" altLang="en-US" sz="2400" b="1" i="0" dirty="0">
                <a:solidFill>
                  <a:srgbClr val="333333"/>
                </a:solidFill>
                <a:effectLst/>
                <a:latin typeface="Clarimo UD PE Regular"/>
              </a:rPr>
              <a:t>企画を実現</a:t>
            </a:r>
            <a:r>
              <a:rPr lang="ja-JP" altLang="en-US" sz="2400" b="0" i="0" dirty="0">
                <a:solidFill>
                  <a:srgbClr val="333333"/>
                </a:solidFill>
                <a:effectLst/>
                <a:latin typeface="Clarimo UD PE Regular"/>
              </a:rPr>
              <a:t>するためには、どのような</a:t>
            </a:r>
            <a:r>
              <a:rPr lang="ja-JP" altLang="en-US" sz="2400" b="1" i="0" dirty="0">
                <a:solidFill>
                  <a:srgbClr val="333333"/>
                </a:solidFill>
                <a:effectLst/>
                <a:latin typeface="Clarimo UD PE Regular"/>
              </a:rPr>
              <a:t>設計</a:t>
            </a:r>
            <a:r>
              <a:rPr lang="ja-JP" altLang="en-US" sz="2400" b="0" i="0" dirty="0">
                <a:solidFill>
                  <a:srgbClr val="333333"/>
                </a:solidFill>
                <a:effectLst/>
                <a:latin typeface="Clarimo UD PE Regular"/>
              </a:rPr>
              <a:t>にするのかを考え、設計図、仕様書などに落とし込んだものの品質のこと。品質特性に対する品質目標。</a:t>
            </a:r>
            <a:endParaRPr lang="en-US" altLang="ja-JP" sz="2400" dirty="0"/>
          </a:p>
        </p:txBody>
      </p:sp>
      <p:pic>
        <p:nvPicPr>
          <p:cNvPr id="19458" name="Picture 2">
            <a:extLst>
              <a:ext uri="{FF2B5EF4-FFF2-40B4-BE49-F238E27FC236}">
                <a16:creationId xmlns:a16="http://schemas.microsoft.com/office/drawing/2014/main" id="{7B23DC7E-3117-32B0-6D74-DE8308A31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372" y="3024235"/>
            <a:ext cx="2460271" cy="2343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980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03111" y="1412525"/>
            <a:ext cx="10543822" cy="1384995"/>
          </a:xfrm>
          <a:prstGeom prst="rect">
            <a:avLst/>
          </a:prstGeom>
          <a:noFill/>
        </p:spPr>
        <p:txBody>
          <a:bodyPr wrap="square" rtlCol="0">
            <a:spAutoFit/>
          </a:bodyPr>
          <a:lstStyle/>
          <a:p>
            <a:r>
              <a:rPr lang="ja-JP" altLang="en-US" sz="2400" b="1" dirty="0">
                <a:solidFill>
                  <a:srgbClr val="FF0000"/>
                </a:solidFill>
              </a:rPr>
              <a:t>製造品質（できばえの品質）</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設計図を見ながら具体的に製造をしたものの品質のこと。製造した</a:t>
            </a:r>
            <a:r>
              <a:rPr lang="ja-JP" altLang="en-US" sz="2400" b="1" i="0" dirty="0">
                <a:solidFill>
                  <a:srgbClr val="333333"/>
                </a:solidFill>
                <a:effectLst/>
                <a:latin typeface="Clarimo UD PE Regular"/>
              </a:rPr>
              <a:t>製品の実際の品質。</a:t>
            </a:r>
            <a:endParaRPr lang="en-US" altLang="ja-JP" sz="2400" b="1" dirty="0"/>
          </a:p>
        </p:txBody>
      </p:sp>
      <p:pic>
        <p:nvPicPr>
          <p:cNvPr id="20482" name="Picture 2">
            <a:extLst>
              <a:ext uri="{FF2B5EF4-FFF2-40B4-BE49-F238E27FC236}">
                <a16:creationId xmlns:a16="http://schemas.microsoft.com/office/drawing/2014/main" id="{EEEC671D-DAA3-B3AE-5ACF-2BB489DA03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9206" y="2797520"/>
            <a:ext cx="2201862" cy="2143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52422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07155" y="1604437"/>
            <a:ext cx="10577689" cy="1015663"/>
          </a:xfrm>
          <a:prstGeom prst="rect">
            <a:avLst/>
          </a:prstGeom>
          <a:noFill/>
        </p:spPr>
        <p:txBody>
          <a:bodyPr wrap="square" rtlCol="0">
            <a:spAutoFit/>
          </a:bodyPr>
          <a:lstStyle/>
          <a:p>
            <a:r>
              <a:rPr lang="ja-JP" altLang="en-US" sz="2400" b="1" dirty="0">
                <a:solidFill>
                  <a:srgbClr val="FF0000"/>
                </a:solidFill>
              </a:rPr>
              <a:t>使用品質</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製品が顧客の手にわたって、</a:t>
            </a:r>
            <a:r>
              <a:rPr lang="ja-JP" altLang="en-US" sz="2400" b="1" i="0" dirty="0">
                <a:solidFill>
                  <a:srgbClr val="333333"/>
                </a:solidFill>
                <a:effectLst/>
                <a:latin typeface="Clarimo UD PE Regular"/>
              </a:rPr>
              <a:t>実際に顧客が使用したときに感じる品質</a:t>
            </a:r>
            <a:r>
              <a:rPr lang="ja-JP" altLang="en-US" sz="2400" b="0" i="0" dirty="0">
                <a:solidFill>
                  <a:srgbClr val="333333"/>
                </a:solidFill>
                <a:effectLst/>
                <a:latin typeface="Clarimo UD PE Regular"/>
              </a:rPr>
              <a:t>のこと。</a:t>
            </a:r>
            <a:endParaRPr lang="en-US" altLang="ja-JP" sz="2400" dirty="0"/>
          </a:p>
        </p:txBody>
      </p:sp>
      <p:pic>
        <p:nvPicPr>
          <p:cNvPr id="21506" name="Picture 2">
            <a:extLst>
              <a:ext uri="{FF2B5EF4-FFF2-40B4-BE49-F238E27FC236}">
                <a16:creationId xmlns:a16="http://schemas.microsoft.com/office/drawing/2014/main" id="{67B1B8A9-109C-AB9B-BBE6-BEBBA85E8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8386" y="2948709"/>
            <a:ext cx="1476904" cy="2148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8808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82133" y="724524"/>
            <a:ext cx="10295467" cy="1754326"/>
          </a:xfrm>
          <a:prstGeom prst="rect">
            <a:avLst/>
          </a:prstGeom>
          <a:noFill/>
        </p:spPr>
        <p:txBody>
          <a:bodyPr wrap="square" rtlCol="0">
            <a:spAutoFit/>
          </a:bodyPr>
          <a:lstStyle/>
          <a:p>
            <a:r>
              <a:rPr lang="ja-JP" altLang="en-US" sz="2400" b="1" dirty="0">
                <a:solidFill>
                  <a:srgbClr val="FF0000"/>
                </a:solidFill>
              </a:rPr>
              <a:t>狩野モデル（顧客満足モデル）</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顧客満足度に影響を与える製品やサービスの品質要素を分類し、それぞれの特徴を記述したモデル。</a:t>
            </a:r>
            <a:r>
              <a:rPr lang="en-US" altLang="ja-JP" sz="2400" b="0" i="0" dirty="0">
                <a:solidFill>
                  <a:srgbClr val="333333"/>
                </a:solidFill>
                <a:effectLst/>
                <a:latin typeface="Clarimo UD PE Regular"/>
              </a:rPr>
              <a:t>1980</a:t>
            </a:r>
            <a:r>
              <a:rPr lang="ja-JP" altLang="en-US" sz="2400" b="0" i="0" dirty="0">
                <a:solidFill>
                  <a:srgbClr val="333333"/>
                </a:solidFill>
                <a:effectLst/>
                <a:latin typeface="Clarimo UD PE Regular"/>
              </a:rPr>
              <a:t>年代に東京理科大学教授であった狩野紀昭によって提唱された。</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697793" y="4458244"/>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958672" y="2780169"/>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620077" y="4292475"/>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747628" y="2781326"/>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434601" y="4555106"/>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348273" y="2749601"/>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348273" y="5706350"/>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616082" y="4114317"/>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634471" y="4099177"/>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335297" y="3467178"/>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7124692" y="4815334"/>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597958" y="2693857"/>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7152706" y="5300273"/>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162384" y="5676009"/>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Tree>
    <p:extLst>
      <p:ext uri="{BB962C8B-B14F-4D97-AF65-F5344CB8AC3E}">
        <p14:creationId xmlns:p14="http://schemas.microsoft.com/office/powerpoint/2010/main" val="1876438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80534" y="655402"/>
            <a:ext cx="10588978" cy="1754326"/>
          </a:xfrm>
          <a:prstGeom prst="rect">
            <a:avLst/>
          </a:prstGeom>
          <a:noFill/>
        </p:spPr>
        <p:txBody>
          <a:bodyPr wrap="square" rtlCol="0">
            <a:spAutoFit/>
          </a:bodyPr>
          <a:lstStyle/>
          <a:p>
            <a:r>
              <a:rPr lang="ja-JP" altLang="en-US" sz="2400" b="1" dirty="0">
                <a:solidFill>
                  <a:srgbClr val="FF0000"/>
                </a:solidFill>
              </a:rPr>
              <a:t>一元的品質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充足されていれば満足を引き起こし、不充足であれば不満を引き起こす</a:t>
            </a:r>
            <a:r>
              <a:rPr lang="ja-JP" altLang="en-US" sz="2400" b="0" i="0" dirty="0">
                <a:solidFill>
                  <a:srgbClr val="333333"/>
                </a:solidFill>
                <a:effectLst/>
                <a:latin typeface="Clarimo UD PE Regular"/>
              </a:rPr>
              <a:t>品質要素のこと。自動車で例えるなら、「燃費が良い」という品質がこれに該当する。</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697793" y="4446953"/>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958672" y="2768878"/>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620077" y="4281184"/>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747628" y="2770035"/>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434601" y="4543815"/>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348273" y="2738310"/>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348273" y="5695059"/>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616082" y="4103026"/>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634471" y="4087886"/>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335297" y="3455887"/>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7124692" y="4804043"/>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597958" y="2682566"/>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7152706" y="5288982"/>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162384" y="5664718"/>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E1AC6FB8-7C18-4233-7227-64FA017D6363}"/>
              </a:ext>
            </a:extLst>
          </p:cNvPr>
          <p:cNvSpPr/>
          <p:nvPr/>
        </p:nvSpPr>
        <p:spPr>
          <a:xfrm>
            <a:off x="7152706" y="3314564"/>
            <a:ext cx="1740085" cy="599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040476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62000" y="641404"/>
            <a:ext cx="10668000" cy="1754326"/>
          </a:xfrm>
          <a:prstGeom prst="rect">
            <a:avLst/>
          </a:prstGeom>
          <a:noFill/>
        </p:spPr>
        <p:txBody>
          <a:bodyPr wrap="square" rtlCol="0">
            <a:spAutoFit/>
          </a:bodyPr>
          <a:lstStyle/>
          <a:p>
            <a:r>
              <a:rPr lang="ja-JP" altLang="en-US" sz="2400" b="1" dirty="0">
                <a:solidFill>
                  <a:srgbClr val="FF0000"/>
                </a:solidFill>
              </a:rPr>
              <a:t>魅力的品質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充足されていれば満足を引き起こすが、</a:t>
            </a:r>
            <a:r>
              <a:rPr lang="ja-JP" altLang="en-US" sz="2400" b="1" i="0" dirty="0">
                <a:solidFill>
                  <a:srgbClr val="FF0000"/>
                </a:solidFill>
                <a:effectLst/>
                <a:latin typeface="Clarimo UD PE Regular"/>
              </a:rPr>
              <a:t>不充足であっても仕方ない</a:t>
            </a:r>
            <a:r>
              <a:rPr lang="ja-JP" altLang="en-US" sz="2400" b="0" i="0" dirty="0">
                <a:solidFill>
                  <a:srgbClr val="333333"/>
                </a:solidFill>
                <a:effectLst/>
                <a:latin typeface="Clarimo UD PE Regular"/>
              </a:rPr>
              <a:t>と受け取られる品質要素のこと。自動車で</a:t>
            </a:r>
            <a:r>
              <a:rPr lang="ja-JP" altLang="en-US" sz="2400" dirty="0">
                <a:solidFill>
                  <a:srgbClr val="333333"/>
                </a:solidFill>
                <a:latin typeface="Clarimo UD PE Regular"/>
              </a:rPr>
              <a:t>例える</a:t>
            </a:r>
            <a:r>
              <a:rPr lang="ja-JP" altLang="en-US" sz="2400" b="0" i="0" dirty="0">
                <a:solidFill>
                  <a:srgbClr val="333333"/>
                </a:solidFill>
                <a:effectLst/>
                <a:latin typeface="Clarimo UD PE Regular"/>
              </a:rPr>
              <a:t>なら、「車内に</a:t>
            </a:r>
            <a:r>
              <a:rPr lang="en-US" altLang="ja-JP" sz="2400" b="0" i="0" dirty="0">
                <a:solidFill>
                  <a:srgbClr val="333333"/>
                </a:solidFill>
                <a:effectLst/>
                <a:latin typeface="Clarimo UD PE Regular"/>
              </a:rPr>
              <a:t>Wi-Fi</a:t>
            </a:r>
            <a:r>
              <a:rPr lang="ja-JP" altLang="en-US" sz="2400" b="0" i="0" dirty="0">
                <a:solidFill>
                  <a:srgbClr val="333333"/>
                </a:solidFill>
                <a:effectLst/>
                <a:latin typeface="Clarimo UD PE Regular"/>
              </a:rPr>
              <a:t>が搭載されている」という品質がこれに該当する。</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607481" y="4559840"/>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868360" y="2881765"/>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529765" y="4394071"/>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657316" y="2882922"/>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344289" y="4656702"/>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257961" y="2851197"/>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257961" y="5807946"/>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525770" y="4215913"/>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544159" y="4200773"/>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244985" y="3568774"/>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7034380" y="4916930"/>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507646" y="2795453"/>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7062394" y="5401869"/>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072072" y="5777605"/>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E1AC6FB8-7C18-4233-7227-64FA017D6363}"/>
              </a:ext>
            </a:extLst>
          </p:cNvPr>
          <p:cNvSpPr/>
          <p:nvPr/>
        </p:nvSpPr>
        <p:spPr>
          <a:xfrm>
            <a:off x="6288664" y="2687257"/>
            <a:ext cx="1754298" cy="52416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83649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28133" y="780432"/>
            <a:ext cx="10735733" cy="1754326"/>
          </a:xfrm>
          <a:prstGeom prst="rect">
            <a:avLst/>
          </a:prstGeom>
          <a:noFill/>
        </p:spPr>
        <p:txBody>
          <a:bodyPr wrap="square" rtlCol="0">
            <a:spAutoFit/>
          </a:bodyPr>
          <a:lstStyle/>
          <a:p>
            <a:r>
              <a:rPr lang="ja-JP" altLang="en-US" sz="2400" b="1" dirty="0">
                <a:solidFill>
                  <a:srgbClr val="FF0000"/>
                </a:solidFill>
              </a:rPr>
              <a:t>当たり前品質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充足されていても</a:t>
            </a:r>
            <a:r>
              <a:rPr lang="ja-JP" altLang="en-US" sz="2400" b="1" i="0" dirty="0">
                <a:solidFill>
                  <a:srgbClr val="FF0000"/>
                </a:solidFill>
                <a:effectLst/>
                <a:latin typeface="Clarimo UD PE Regular"/>
              </a:rPr>
              <a:t>当たり前</a:t>
            </a:r>
            <a:r>
              <a:rPr lang="ja-JP" altLang="en-US" sz="2400" b="1" i="0" dirty="0">
                <a:solidFill>
                  <a:srgbClr val="333333"/>
                </a:solidFill>
                <a:effectLst/>
                <a:latin typeface="Clarimo UD PE Regular"/>
              </a:rPr>
              <a:t>と受け取られるが、不充足であれば不満を引き起こす</a:t>
            </a:r>
            <a:r>
              <a:rPr lang="ja-JP" altLang="en-US" sz="2400" b="0" i="0" dirty="0">
                <a:solidFill>
                  <a:srgbClr val="333333"/>
                </a:solidFill>
                <a:effectLst/>
                <a:latin typeface="Clarimo UD PE Regular"/>
              </a:rPr>
              <a:t>品質要素のこと。自動車で例えるなら、「エンジンがかかる」という品質がこれに該当する。</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584903" y="4390507"/>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845782" y="2712432"/>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507187" y="4224738"/>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634738" y="2713589"/>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321711" y="4487369"/>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235383" y="2681864"/>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235383" y="5638613"/>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503192" y="4046580"/>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521581" y="4031440"/>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222407" y="3399441"/>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7011802" y="4747597"/>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485068" y="2626120"/>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7039816" y="5232536"/>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049494" y="5608272"/>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E1AC6FB8-7C18-4233-7227-64FA017D6363}"/>
              </a:ext>
            </a:extLst>
          </p:cNvPr>
          <p:cNvSpPr/>
          <p:nvPr/>
        </p:nvSpPr>
        <p:spPr>
          <a:xfrm>
            <a:off x="6951735" y="4578063"/>
            <a:ext cx="1740085" cy="5998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31011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21870" y="1095271"/>
            <a:ext cx="10548259" cy="1384995"/>
          </a:xfrm>
          <a:prstGeom prst="rect">
            <a:avLst/>
          </a:prstGeom>
          <a:noFill/>
        </p:spPr>
        <p:txBody>
          <a:bodyPr wrap="square" rtlCol="0">
            <a:spAutoFit/>
          </a:bodyPr>
          <a:lstStyle/>
          <a:p>
            <a:r>
              <a:rPr lang="ja-JP" altLang="en-US" sz="2400" b="1" dirty="0">
                <a:solidFill>
                  <a:srgbClr val="FF0000"/>
                </a:solidFill>
              </a:rPr>
              <a:t>品質優先</a:t>
            </a:r>
            <a:endParaRPr lang="en-US" altLang="ja-JP" sz="2400" b="1" dirty="0">
              <a:solidFill>
                <a:srgbClr val="FF0000"/>
              </a:solidFill>
            </a:endParaRPr>
          </a:p>
          <a:p>
            <a:endParaRPr lang="en-US" altLang="ja-JP" sz="1200" dirty="0"/>
          </a:p>
          <a:p>
            <a:r>
              <a:rPr lang="ja-JP" altLang="en-US" sz="2400" dirty="0"/>
              <a:t>売り上げ増大、原価低減、能率向上よりも</a:t>
            </a:r>
            <a:r>
              <a:rPr lang="ja-JP" altLang="en-US" sz="2400" b="1" dirty="0"/>
              <a:t>品質向上を優先</a:t>
            </a:r>
            <a:r>
              <a:rPr lang="ja-JP" altLang="en-US" sz="2400" dirty="0"/>
              <a:t>する考え方・行動のこと。</a:t>
            </a:r>
            <a:endParaRPr lang="en-US" altLang="ja-JP" sz="2400" dirty="0"/>
          </a:p>
        </p:txBody>
      </p:sp>
      <p:pic>
        <p:nvPicPr>
          <p:cNvPr id="2050" name="Picture 2">
            <a:extLst>
              <a:ext uri="{FF2B5EF4-FFF2-40B4-BE49-F238E27FC236}">
                <a16:creationId xmlns:a16="http://schemas.microsoft.com/office/drawing/2014/main" id="{7EDD9A23-920C-D63F-E87A-7B79BDEB6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0291" y="2778477"/>
            <a:ext cx="2607076" cy="2984252"/>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角を丸めた四角形 1">
            <a:extLst>
              <a:ext uri="{FF2B5EF4-FFF2-40B4-BE49-F238E27FC236}">
                <a16:creationId xmlns:a16="http://schemas.microsoft.com/office/drawing/2014/main" id="{6C1D49B8-C217-D5FC-A617-C777D31D1FE2}"/>
              </a:ext>
            </a:extLst>
          </p:cNvPr>
          <p:cNvSpPr/>
          <p:nvPr/>
        </p:nvSpPr>
        <p:spPr>
          <a:xfrm>
            <a:off x="5576835" y="2903974"/>
            <a:ext cx="2823587" cy="904351"/>
          </a:xfrm>
          <a:prstGeom prst="wedgeRoundRectCallout">
            <a:avLst>
              <a:gd name="adj1" fmla="val -66385"/>
              <a:gd name="adj2" fmla="val 25833"/>
              <a:gd name="adj3" fmla="val 16667"/>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800" dirty="0"/>
              <a:t>品質が最優先！</a:t>
            </a:r>
          </a:p>
        </p:txBody>
      </p:sp>
    </p:spTree>
    <p:extLst>
      <p:ext uri="{BB962C8B-B14F-4D97-AF65-F5344CB8AC3E}">
        <p14:creationId xmlns:p14="http://schemas.microsoft.com/office/powerpoint/2010/main" val="222047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14400" y="778930"/>
            <a:ext cx="10543822" cy="1384995"/>
          </a:xfrm>
          <a:prstGeom prst="rect">
            <a:avLst/>
          </a:prstGeom>
          <a:noFill/>
        </p:spPr>
        <p:txBody>
          <a:bodyPr wrap="square" rtlCol="0">
            <a:spAutoFit/>
          </a:bodyPr>
          <a:lstStyle/>
          <a:p>
            <a:r>
              <a:rPr lang="ja-JP" altLang="en-US" sz="2400" b="1" dirty="0">
                <a:solidFill>
                  <a:srgbClr val="FF0000"/>
                </a:solidFill>
              </a:rPr>
              <a:t>無関心品質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充足されていても不充足であっても満足度には</a:t>
            </a:r>
            <a:r>
              <a:rPr lang="ja-JP" altLang="en-US" sz="2400" b="1" i="0" dirty="0">
                <a:solidFill>
                  <a:srgbClr val="FF0000"/>
                </a:solidFill>
                <a:effectLst/>
                <a:latin typeface="Clarimo UD PE Regular"/>
              </a:rPr>
              <a:t>影響を与えない</a:t>
            </a:r>
            <a:r>
              <a:rPr lang="ja-JP" altLang="en-US" sz="2400" b="0" i="0" dirty="0">
                <a:solidFill>
                  <a:srgbClr val="333333"/>
                </a:solidFill>
                <a:effectLst/>
                <a:latin typeface="Clarimo UD PE Regular"/>
              </a:rPr>
              <a:t>品質要素のこと。</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539747" y="4164731"/>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800626" y="2486656"/>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462031" y="3998962"/>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589582" y="2487813"/>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276555" y="4261593"/>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190227" y="2456088"/>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190227" y="5412837"/>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458036" y="3820804"/>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476425" y="3805664"/>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177251" y="3173665"/>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6966646" y="4521821"/>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439912" y="2400344"/>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6994660" y="5006760"/>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004338" y="5382496"/>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E1AC6FB8-7C18-4233-7227-64FA017D6363}"/>
              </a:ext>
            </a:extLst>
          </p:cNvPr>
          <p:cNvSpPr/>
          <p:nvPr/>
        </p:nvSpPr>
        <p:spPr>
          <a:xfrm>
            <a:off x="6886202" y="4944264"/>
            <a:ext cx="1740085" cy="4106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27128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67644" y="735664"/>
            <a:ext cx="10814756" cy="1384995"/>
          </a:xfrm>
          <a:prstGeom prst="rect">
            <a:avLst/>
          </a:prstGeom>
          <a:noFill/>
        </p:spPr>
        <p:txBody>
          <a:bodyPr wrap="square" rtlCol="0">
            <a:spAutoFit/>
          </a:bodyPr>
          <a:lstStyle/>
          <a:p>
            <a:r>
              <a:rPr lang="ja-JP" altLang="en-US" sz="2400" b="1" dirty="0">
                <a:solidFill>
                  <a:srgbClr val="FF0000"/>
                </a:solidFill>
              </a:rPr>
              <a:t>逆品質</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充足されていれば不満を引き起こし、</a:t>
            </a:r>
            <a:r>
              <a:rPr lang="ja-JP" altLang="en-US" sz="2400" b="1" i="0" dirty="0">
                <a:solidFill>
                  <a:srgbClr val="FF0000"/>
                </a:solidFill>
                <a:effectLst/>
                <a:latin typeface="Clarimo UD PE Regular"/>
              </a:rPr>
              <a:t>不充足であれば満足</a:t>
            </a:r>
            <a:r>
              <a:rPr lang="ja-JP" altLang="en-US" sz="2400" b="1" i="0" dirty="0">
                <a:solidFill>
                  <a:srgbClr val="333333"/>
                </a:solidFill>
                <a:effectLst/>
                <a:latin typeface="Clarimo UD PE Regular"/>
              </a:rPr>
              <a:t>を引き起こす</a:t>
            </a:r>
            <a:r>
              <a:rPr lang="ja-JP" altLang="en-US" sz="2400" b="0" i="0" dirty="0">
                <a:solidFill>
                  <a:srgbClr val="333333"/>
                </a:solidFill>
                <a:effectLst/>
                <a:latin typeface="Clarimo UD PE Regular"/>
              </a:rPr>
              <a:t>品質要素のこと。</a:t>
            </a:r>
            <a:endParaRPr lang="en-US" altLang="ja-JP" sz="2400" dirty="0"/>
          </a:p>
        </p:txBody>
      </p:sp>
      <p:cxnSp>
        <p:nvCxnSpPr>
          <p:cNvPr id="3" name="直線矢印コネクタ 2">
            <a:extLst>
              <a:ext uri="{FF2B5EF4-FFF2-40B4-BE49-F238E27FC236}">
                <a16:creationId xmlns:a16="http://schemas.microsoft.com/office/drawing/2014/main" id="{9BA2D7D8-3478-15A8-6DCF-C368D03B093C}"/>
              </a:ext>
            </a:extLst>
          </p:cNvPr>
          <p:cNvCxnSpPr/>
          <p:nvPr/>
        </p:nvCxnSpPr>
        <p:spPr>
          <a:xfrm>
            <a:off x="3697793" y="4198597"/>
            <a:ext cx="452175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直線矢印コネクタ 5">
            <a:extLst>
              <a:ext uri="{FF2B5EF4-FFF2-40B4-BE49-F238E27FC236}">
                <a16:creationId xmlns:a16="http://schemas.microsoft.com/office/drawing/2014/main" id="{5CABD3F1-FD12-DD22-3C3D-A5B7E7D288B7}"/>
              </a:ext>
            </a:extLst>
          </p:cNvPr>
          <p:cNvCxnSpPr/>
          <p:nvPr/>
        </p:nvCxnSpPr>
        <p:spPr>
          <a:xfrm flipV="1">
            <a:off x="5958672" y="2520522"/>
            <a:ext cx="0" cy="31551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矢印: 右 6">
            <a:extLst>
              <a:ext uri="{FF2B5EF4-FFF2-40B4-BE49-F238E27FC236}">
                <a16:creationId xmlns:a16="http://schemas.microsoft.com/office/drawing/2014/main" id="{657E344D-FD6E-798B-85B0-050D9CC5B22E}"/>
              </a:ext>
            </a:extLst>
          </p:cNvPr>
          <p:cNvSpPr/>
          <p:nvPr/>
        </p:nvSpPr>
        <p:spPr>
          <a:xfrm rot="19604472">
            <a:off x="4620077" y="4032828"/>
            <a:ext cx="2777261" cy="2001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環状 8">
            <a:extLst>
              <a:ext uri="{FF2B5EF4-FFF2-40B4-BE49-F238E27FC236}">
                <a16:creationId xmlns:a16="http://schemas.microsoft.com/office/drawing/2014/main" id="{59ED3C30-CFAA-64E7-69E9-CBBEFEC00083}"/>
              </a:ext>
            </a:extLst>
          </p:cNvPr>
          <p:cNvSpPr/>
          <p:nvPr/>
        </p:nvSpPr>
        <p:spPr>
          <a:xfrm rot="18634654" flipV="1">
            <a:off x="4747628" y="2521679"/>
            <a:ext cx="1840576" cy="1415317"/>
          </a:xfrm>
          <a:prstGeom prst="circularArrow">
            <a:avLst>
              <a:gd name="adj1" fmla="val 6540"/>
              <a:gd name="adj2" fmla="val 751820"/>
              <a:gd name="adj3" fmla="val 20401477"/>
              <a:gd name="adj4" fmla="val 10176588"/>
              <a:gd name="adj5" fmla="val 11371"/>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矢印: 環状 9">
            <a:extLst>
              <a:ext uri="{FF2B5EF4-FFF2-40B4-BE49-F238E27FC236}">
                <a16:creationId xmlns:a16="http://schemas.microsoft.com/office/drawing/2014/main" id="{A41AF546-2E00-E4AA-6F39-43F796BB2F6D}"/>
              </a:ext>
            </a:extLst>
          </p:cNvPr>
          <p:cNvSpPr/>
          <p:nvPr/>
        </p:nvSpPr>
        <p:spPr>
          <a:xfrm rot="20031057">
            <a:off x="5434601" y="4295459"/>
            <a:ext cx="1840576" cy="1365341"/>
          </a:xfrm>
          <a:prstGeom prst="circularArrow">
            <a:avLst>
              <a:gd name="adj1" fmla="val 6540"/>
              <a:gd name="adj2" fmla="val 751820"/>
              <a:gd name="adj3" fmla="val 20401477"/>
              <a:gd name="adj4" fmla="val 11112367"/>
              <a:gd name="adj5" fmla="val 11371"/>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テキスト ボックス 11">
            <a:extLst>
              <a:ext uri="{FF2B5EF4-FFF2-40B4-BE49-F238E27FC236}">
                <a16:creationId xmlns:a16="http://schemas.microsoft.com/office/drawing/2014/main" id="{39305C5A-7FD5-BFF6-32FD-C5391D2C4713}"/>
              </a:ext>
            </a:extLst>
          </p:cNvPr>
          <p:cNvSpPr txBox="1"/>
          <p:nvPr/>
        </p:nvSpPr>
        <p:spPr>
          <a:xfrm>
            <a:off x="5348273" y="2489954"/>
            <a:ext cx="639286" cy="307777"/>
          </a:xfrm>
          <a:prstGeom prst="rect">
            <a:avLst/>
          </a:prstGeom>
          <a:noFill/>
        </p:spPr>
        <p:txBody>
          <a:bodyPr wrap="square">
            <a:spAutoFit/>
          </a:bodyPr>
          <a:lstStyle/>
          <a:p>
            <a:r>
              <a:rPr lang="ja-JP" altLang="en-US" sz="1400" dirty="0"/>
              <a:t>満足</a:t>
            </a:r>
          </a:p>
        </p:txBody>
      </p:sp>
      <p:sp>
        <p:nvSpPr>
          <p:cNvPr id="13" name="テキスト ボックス 12">
            <a:extLst>
              <a:ext uri="{FF2B5EF4-FFF2-40B4-BE49-F238E27FC236}">
                <a16:creationId xmlns:a16="http://schemas.microsoft.com/office/drawing/2014/main" id="{3584537A-90C3-40B6-175D-5423D8BFC81F}"/>
              </a:ext>
            </a:extLst>
          </p:cNvPr>
          <p:cNvSpPr txBox="1"/>
          <p:nvPr/>
        </p:nvSpPr>
        <p:spPr>
          <a:xfrm>
            <a:off x="5348273" y="5446703"/>
            <a:ext cx="639286" cy="307777"/>
          </a:xfrm>
          <a:prstGeom prst="rect">
            <a:avLst/>
          </a:prstGeom>
          <a:noFill/>
        </p:spPr>
        <p:txBody>
          <a:bodyPr wrap="square">
            <a:spAutoFit/>
          </a:bodyPr>
          <a:lstStyle/>
          <a:p>
            <a:r>
              <a:rPr lang="ja-JP" altLang="en-US" sz="1400" dirty="0"/>
              <a:t>不満</a:t>
            </a:r>
          </a:p>
        </p:txBody>
      </p:sp>
      <p:sp>
        <p:nvSpPr>
          <p:cNvPr id="14" name="テキスト ボックス 13">
            <a:extLst>
              <a:ext uri="{FF2B5EF4-FFF2-40B4-BE49-F238E27FC236}">
                <a16:creationId xmlns:a16="http://schemas.microsoft.com/office/drawing/2014/main" id="{CC947BCD-B74B-E249-AA16-D4007C5D43CA}"/>
              </a:ext>
            </a:extLst>
          </p:cNvPr>
          <p:cNvSpPr txBox="1"/>
          <p:nvPr/>
        </p:nvSpPr>
        <p:spPr>
          <a:xfrm>
            <a:off x="3616082" y="3854670"/>
            <a:ext cx="766495" cy="307777"/>
          </a:xfrm>
          <a:prstGeom prst="rect">
            <a:avLst/>
          </a:prstGeom>
          <a:noFill/>
        </p:spPr>
        <p:txBody>
          <a:bodyPr wrap="square">
            <a:spAutoFit/>
          </a:bodyPr>
          <a:lstStyle/>
          <a:p>
            <a:r>
              <a:rPr lang="ja-JP" altLang="en-US" sz="1400" dirty="0"/>
              <a:t>不充足</a:t>
            </a:r>
          </a:p>
        </p:txBody>
      </p:sp>
      <p:sp>
        <p:nvSpPr>
          <p:cNvPr id="15" name="テキスト ボックス 14">
            <a:extLst>
              <a:ext uri="{FF2B5EF4-FFF2-40B4-BE49-F238E27FC236}">
                <a16:creationId xmlns:a16="http://schemas.microsoft.com/office/drawing/2014/main" id="{2363B36F-5C06-05BD-E7E4-AF5087206716}"/>
              </a:ext>
            </a:extLst>
          </p:cNvPr>
          <p:cNvSpPr txBox="1"/>
          <p:nvPr/>
        </p:nvSpPr>
        <p:spPr>
          <a:xfrm>
            <a:off x="7634471" y="3839530"/>
            <a:ext cx="639286" cy="307777"/>
          </a:xfrm>
          <a:prstGeom prst="rect">
            <a:avLst/>
          </a:prstGeom>
          <a:noFill/>
        </p:spPr>
        <p:txBody>
          <a:bodyPr wrap="square">
            <a:spAutoFit/>
          </a:bodyPr>
          <a:lstStyle/>
          <a:p>
            <a:r>
              <a:rPr lang="ja-JP" altLang="en-US" sz="1400" dirty="0"/>
              <a:t>充足</a:t>
            </a:r>
          </a:p>
        </p:txBody>
      </p:sp>
      <p:sp>
        <p:nvSpPr>
          <p:cNvPr id="17" name="四角形: 角を丸くする 16">
            <a:extLst>
              <a:ext uri="{FF2B5EF4-FFF2-40B4-BE49-F238E27FC236}">
                <a16:creationId xmlns:a16="http://schemas.microsoft.com/office/drawing/2014/main" id="{A6660E22-D216-3269-91EA-E40C8059064C}"/>
              </a:ext>
            </a:extLst>
          </p:cNvPr>
          <p:cNvSpPr/>
          <p:nvPr/>
        </p:nvSpPr>
        <p:spPr>
          <a:xfrm>
            <a:off x="7335297" y="3207531"/>
            <a:ext cx="1316334" cy="3077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一元的品質</a:t>
            </a:r>
          </a:p>
        </p:txBody>
      </p:sp>
      <p:sp>
        <p:nvSpPr>
          <p:cNvPr id="18" name="四角形: 角を丸くする 17">
            <a:extLst>
              <a:ext uri="{FF2B5EF4-FFF2-40B4-BE49-F238E27FC236}">
                <a16:creationId xmlns:a16="http://schemas.microsoft.com/office/drawing/2014/main" id="{1BF729BF-BDE3-CA69-3AE0-748138856A0C}"/>
              </a:ext>
            </a:extLst>
          </p:cNvPr>
          <p:cNvSpPr/>
          <p:nvPr/>
        </p:nvSpPr>
        <p:spPr>
          <a:xfrm>
            <a:off x="7124692" y="4555687"/>
            <a:ext cx="1523171" cy="274910"/>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solidFill>
                  <a:schemeClr val="tx1"/>
                </a:solidFill>
              </a:rPr>
              <a:t>当たり前</a:t>
            </a:r>
            <a:r>
              <a:rPr kumimoji="1" lang="ja-JP" altLang="en-US" sz="1600" b="1" dirty="0">
                <a:solidFill>
                  <a:schemeClr val="tx1"/>
                </a:solidFill>
              </a:rPr>
              <a:t>品質</a:t>
            </a:r>
          </a:p>
        </p:txBody>
      </p:sp>
      <p:sp>
        <p:nvSpPr>
          <p:cNvPr id="20" name="四角形: 角を丸くする 19">
            <a:extLst>
              <a:ext uri="{FF2B5EF4-FFF2-40B4-BE49-F238E27FC236}">
                <a16:creationId xmlns:a16="http://schemas.microsoft.com/office/drawing/2014/main" id="{81E0BEBE-AAD3-2663-E481-4DFC529D013D}"/>
              </a:ext>
            </a:extLst>
          </p:cNvPr>
          <p:cNvSpPr/>
          <p:nvPr/>
        </p:nvSpPr>
        <p:spPr>
          <a:xfrm>
            <a:off x="6597958" y="2434210"/>
            <a:ext cx="1316334" cy="30777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600" b="1" dirty="0"/>
              <a:t>魅力</a:t>
            </a:r>
            <a:r>
              <a:rPr kumimoji="1" lang="ja-JP" altLang="en-US" sz="1600" b="1" dirty="0"/>
              <a:t>的品質</a:t>
            </a:r>
          </a:p>
        </p:txBody>
      </p:sp>
      <p:sp>
        <p:nvSpPr>
          <p:cNvPr id="21" name="四角形: 角を丸くする 20">
            <a:extLst>
              <a:ext uri="{FF2B5EF4-FFF2-40B4-BE49-F238E27FC236}">
                <a16:creationId xmlns:a16="http://schemas.microsoft.com/office/drawing/2014/main" id="{D3C116ED-1815-9C16-37F0-697FD7304E18}"/>
              </a:ext>
            </a:extLst>
          </p:cNvPr>
          <p:cNvSpPr/>
          <p:nvPr/>
        </p:nvSpPr>
        <p:spPr>
          <a:xfrm>
            <a:off x="7152706" y="5040626"/>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無関心品質</a:t>
            </a:r>
            <a:endParaRPr kumimoji="1" lang="ja-JP" altLang="en-US" sz="1600" b="1" dirty="0">
              <a:solidFill>
                <a:schemeClr val="bg1"/>
              </a:solidFill>
            </a:endParaRPr>
          </a:p>
        </p:txBody>
      </p:sp>
      <p:sp>
        <p:nvSpPr>
          <p:cNvPr id="22" name="四角形: 角を丸くする 21">
            <a:extLst>
              <a:ext uri="{FF2B5EF4-FFF2-40B4-BE49-F238E27FC236}">
                <a16:creationId xmlns:a16="http://schemas.microsoft.com/office/drawing/2014/main" id="{F66DB746-BC56-2C28-90C4-DB0AF690EA99}"/>
              </a:ext>
            </a:extLst>
          </p:cNvPr>
          <p:cNvSpPr/>
          <p:nvPr/>
        </p:nvSpPr>
        <p:spPr>
          <a:xfrm>
            <a:off x="7162384" y="5416362"/>
            <a:ext cx="1523171" cy="27491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ja-JP" altLang="en-US" sz="1600" b="1" dirty="0">
                <a:solidFill>
                  <a:schemeClr val="bg1"/>
                </a:solidFill>
              </a:rPr>
              <a:t>逆品質</a:t>
            </a:r>
            <a:endParaRPr kumimoji="1" lang="ja-JP" altLang="en-US" sz="1600" b="1" dirty="0">
              <a:solidFill>
                <a:schemeClr val="bg1"/>
              </a:solidFill>
            </a:endParaRPr>
          </a:p>
        </p:txBody>
      </p:sp>
      <p:sp>
        <p:nvSpPr>
          <p:cNvPr id="2" name="正方形/長方形 1">
            <a:extLst>
              <a:ext uri="{FF2B5EF4-FFF2-40B4-BE49-F238E27FC236}">
                <a16:creationId xmlns:a16="http://schemas.microsoft.com/office/drawing/2014/main" id="{E1AC6FB8-7C18-4233-7227-64FA017D6363}"/>
              </a:ext>
            </a:extLst>
          </p:cNvPr>
          <p:cNvSpPr/>
          <p:nvPr/>
        </p:nvSpPr>
        <p:spPr>
          <a:xfrm>
            <a:off x="7053926" y="5357937"/>
            <a:ext cx="1740085" cy="41066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41430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689" y="965935"/>
            <a:ext cx="10532533" cy="1384995"/>
          </a:xfrm>
          <a:prstGeom prst="rect">
            <a:avLst/>
          </a:prstGeom>
          <a:noFill/>
        </p:spPr>
        <p:txBody>
          <a:bodyPr wrap="square" rtlCol="0">
            <a:spAutoFit/>
          </a:bodyPr>
          <a:lstStyle/>
          <a:p>
            <a:r>
              <a:rPr lang="ja-JP" altLang="en-US" sz="2400" b="1" dirty="0">
                <a:solidFill>
                  <a:srgbClr val="FF0000"/>
                </a:solidFill>
              </a:rPr>
              <a:t>管理項目</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JIS Q 9023:2018</a:t>
            </a:r>
            <a:r>
              <a:rPr lang="ja-JP" altLang="en-US" sz="2400" b="0" i="0" dirty="0">
                <a:solidFill>
                  <a:srgbClr val="333333"/>
                </a:solidFill>
                <a:effectLst/>
                <a:latin typeface="Clarimo UD PE Regular"/>
              </a:rPr>
              <a:t>では、</a:t>
            </a:r>
            <a:r>
              <a:rPr lang="ja-JP" altLang="en-US" sz="2400" b="1" i="0" dirty="0">
                <a:solidFill>
                  <a:srgbClr val="333333"/>
                </a:solidFill>
                <a:effectLst/>
                <a:latin typeface="Clarimo UD PE Regular"/>
              </a:rPr>
              <a:t>「目標の達成を管理するために、評価尺度として選定した項目</a:t>
            </a:r>
            <a:r>
              <a:rPr lang="ja-JP" altLang="en-US" sz="2400" b="1" dirty="0">
                <a:solidFill>
                  <a:srgbClr val="333333"/>
                </a:solidFill>
                <a:latin typeface="Clarimo UD PE Regular"/>
              </a:rPr>
              <a:t>」</a:t>
            </a:r>
            <a:r>
              <a:rPr lang="ja-JP" altLang="en-US" sz="2400" dirty="0">
                <a:solidFill>
                  <a:srgbClr val="333333"/>
                </a:solidFill>
                <a:latin typeface="Clarimo UD PE Regular"/>
              </a:rPr>
              <a:t>と定義されている。管理項目は、結果系と要因系に区別される。</a:t>
            </a:r>
            <a:endParaRPr lang="en-US" altLang="ja-JP" sz="2400" dirty="0"/>
          </a:p>
        </p:txBody>
      </p:sp>
      <p:sp>
        <p:nvSpPr>
          <p:cNvPr id="5" name="フローチャート: 代替処理 4">
            <a:extLst>
              <a:ext uri="{FF2B5EF4-FFF2-40B4-BE49-F238E27FC236}">
                <a16:creationId xmlns:a16="http://schemas.microsoft.com/office/drawing/2014/main" id="{74E503BC-C01E-B317-0F99-377790983803}"/>
              </a:ext>
            </a:extLst>
          </p:cNvPr>
          <p:cNvSpPr/>
          <p:nvPr/>
        </p:nvSpPr>
        <p:spPr>
          <a:xfrm>
            <a:off x="1977886" y="3719565"/>
            <a:ext cx="1630018" cy="5168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管理項目</a:t>
            </a:r>
          </a:p>
        </p:txBody>
      </p:sp>
      <p:sp>
        <p:nvSpPr>
          <p:cNvPr id="8" name="フローチャート: 代替処理 7">
            <a:extLst>
              <a:ext uri="{FF2B5EF4-FFF2-40B4-BE49-F238E27FC236}">
                <a16:creationId xmlns:a16="http://schemas.microsoft.com/office/drawing/2014/main" id="{A596BA0F-DD8A-7523-2D9C-4B2CCB6451CD}"/>
              </a:ext>
            </a:extLst>
          </p:cNvPr>
          <p:cNvSpPr/>
          <p:nvPr/>
        </p:nvSpPr>
        <p:spPr>
          <a:xfrm>
            <a:off x="4366591" y="2917809"/>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結果系</a:t>
            </a:r>
            <a:endParaRPr kumimoji="1" lang="ja-JP" altLang="en-US" sz="2000" b="1" dirty="0"/>
          </a:p>
        </p:txBody>
      </p:sp>
      <p:sp>
        <p:nvSpPr>
          <p:cNvPr id="11" name="フローチャート: 代替処理 10">
            <a:extLst>
              <a:ext uri="{FF2B5EF4-FFF2-40B4-BE49-F238E27FC236}">
                <a16:creationId xmlns:a16="http://schemas.microsoft.com/office/drawing/2014/main" id="{C98602DB-CE4C-4B59-8B88-3FFD4D8601DA}"/>
              </a:ext>
            </a:extLst>
          </p:cNvPr>
          <p:cNvSpPr/>
          <p:nvPr/>
        </p:nvSpPr>
        <p:spPr>
          <a:xfrm>
            <a:off x="4366591" y="4610774"/>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要因系</a:t>
            </a:r>
            <a:endParaRPr kumimoji="1" lang="ja-JP" altLang="en-US" sz="2000" b="1" dirty="0"/>
          </a:p>
        </p:txBody>
      </p:sp>
      <p:cxnSp>
        <p:nvCxnSpPr>
          <p:cNvPr id="24" name="コネクタ: カギ線 23">
            <a:extLst>
              <a:ext uri="{FF2B5EF4-FFF2-40B4-BE49-F238E27FC236}">
                <a16:creationId xmlns:a16="http://schemas.microsoft.com/office/drawing/2014/main" id="{D4150ABB-1769-94F0-9CEB-68BFAAC2AFC6}"/>
              </a:ext>
            </a:extLst>
          </p:cNvPr>
          <p:cNvCxnSpPr>
            <a:stCxn id="5" idx="3"/>
            <a:endCxn id="8" idx="1"/>
          </p:cNvCxnSpPr>
          <p:nvPr/>
        </p:nvCxnSpPr>
        <p:spPr>
          <a:xfrm flipV="1">
            <a:off x="3607904" y="3176227"/>
            <a:ext cx="758687" cy="801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7CD16A6B-678D-3EA3-F74A-6575FC9BC82D}"/>
              </a:ext>
            </a:extLst>
          </p:cNvPr>
          <p:cNvCxnSpPr>
            <a:cxnSpLocks/>
            <a:stCxn id="5" idx="3"/>
            <a:endCxn id="11" idx="1"/>
          </p:cNvCxnSpPr>
          <p:nvPr/>
        </p:nvCxnSpPr>
        <p:spPr>
          <a:xfrm>
            <a:off x="3607904" y="3977983"/>
            <a:ext cx="758687" cy="89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AC6EAE2-B428-D750-47BA-ACEFEE8D1FA6}"/>
              </a:ext>
            </a:extLst>
          </p:cNvPr>
          <p:cNvSpPr txBox="1"/>
          <p:nvPr/>
        </p:nvSpPr>
        <p:spPr>
          <a:xfrm>
            <a:off x="4509879" y="3506258"/>
            <a:ext cx="3998016" cy="400110"/>
          </a:xfrm>
          <a:prstGeom prst="rect">
            <a:avLst/>
          </a:prstGeom>
          <a:noFill/>
        </p:spPr>
        <p:txBody>
          <a:bodyPr wrap="square">
            <a:spAutoFit/>
          </a:bodyPr>
          <a:lstStyle/>
          <a:p>
            <a:r>
              <a:rPr lang="ja-JP" altLang="en-US" sz="2000" b="1" dirty="0">
                <a:solidFill>
                  <a:srgbClr val="FF0000"/>
                </a:solidFill>
                <a:latin typeface="Clarimo UD PE Regular"/>
              </a:rPr>
              <a:t>製品の出来栄え</a:t>
            </a:r>
            <a:r>
              <a:rPr lang="ja-JP" altLang="en-US" sz="2000" b="1" dirty="0">
                <a:solidFill>
                  <a:srgbClr val="333333"/>
                </a:solidFill>
                <a:latin typeface="Clarimo UD PE Regular"/>
              </a:rPr>
              <a:t>のこと</a:t>
            </a:r>
            <a:endParaRPr lang="ja-JP" altLang="en-US" sz="2000" b="1" dirty="0"/>
          </a:p>
        </p:txBody>
      </p:sp>
      <p:sp>
        <p:nvSpPr>
          <p:cNvPr id="31" name="テキスト ボックス 30">
            <a:extLst>
              <a:ext uri="{FF2B5EF4-FFF2-40B4-BE49-F238E27FC236}">
                <a16:creationId xmlns:a16="http://schemas.microsoft.com/office/drawing/2014/main" id="{E7CE2462-0AC6-35B2-8265-89A2134D508D}"/>
              </a:ext>
            </a:extLst>
          </p:cNvPr>
          <p:cNvSpPr txBox="1"/>
          <p:nvPr/>
        </p:nvSpPr>
        <p:spPr>
          <a:xfrm>
            <a:off x="4509879" y="5258643"/>
            <a:ext cx="5916268" cy="400110"/>
          </a:xfrm>
          <a:prstGeom prst="rect">
            <a:avLst/>
          </a:prstGeom>
          <a:noFill/>
        </p:spPr>
        <p:txBody>
          <a:bodyPr wrap="square">
            <a:spAutoFit/>
          </a:bodyPr>
          <a:lstStyle/>
          <a:p>
            <a:r>
              <a:rPr lang="ja-JP" altLang="en-US" sz="2000" b="1" dirty="0">
                <a:solidFill>
                  <a:srgbClr val="333333"/>
                </a:solidFill>
                <a:latin typeface="Clarimo UD PE Regular"/>
              </a:rPr>
              <a:t>所定の出来栄えにするために</a:t>
            </a:r>
            <a:r>
              <a:rPr lang="ja-JP" altLang="en-US" sz="2000" b="1" dirty="0">
                <a:solidFill>
                  <a:srgbClr val="FF0000"/>
                </a:solidFill>
                <a:latin typeface="Clarimo UD PE Regular"/>
              </a:rPr>
              <a:t>チェック</a:t>
            </a:r>
            <a:r>
              <a:rPr lang="ja-JP" altLang="en-US" sz="2000" b="1" dirty="0">
                <a:solidFill>
                  <a:srgbClr val="333333"/>
                </a:solidFill>
                <a:latin typeface="Clarimo UD PE Regular"/>
              </a:rPr>
              <a:t>すべきこと</a:t>
            </a:r>
            <a:endParaRPr lang="ja-JP" altLang="en-US" sz="2000" b="1" dirty="0"/>
          </a:p>
        </p:txBody>
      </p:sp>
      <p:sp>
        <p:nvSpPr>
          <p:cNvPr id="32" name="矢印: ストライプ 31">
            <a:extLst>
              <a:ext uri="{FF2B5EF4-FFF2-40B4-BE49-F238E27FC236}">
                <a16:creationId xmlns:a16="http://schemas.microsoft.com/office/drawing/2014/main" id="{423EC5D3-CA09-AACE-652A-78CCF85C0712}"/>
              </a:ext>
            </a:extLst>
          </p:cNvPr>
          <p:cNvSpPr/>
          <p:nvPr/>
        </p:nvSpPr>
        <p:spPr>
          <a:xfrm rot="16200000">
            <a:off x="4959626" y="3875858"/>
            <a:ext cx="556592" cy="5963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D8B0E19C-F748-23DE-C9E7-D0250B13C118}"/>
              </a:ext>
            </a:extLst>
          </p:cNvPr>
          <p:cNvSpPr/>
          <p:nvPr/>
        </p:nvSpPr>
        <p:spPr>
          <a:xfrm>
            <a:off x="6286062" y="3066896"/>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6AE29BEE-074E-1C9F-BC68-85ABA011A2A9}"/>
              </a:ext>
            </a:extLst>
          </p:cNvPr>
          <p:cNvSpPr/>
          <p:nvPr/>
        </p:nvSpPr>
        <p:spPr>
          <a:xfrm>
            <a:off x="6286062" y="4759860"/>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代替処理 34">
            <a:extLst>
              <a:ext uri="{FF2B5EF4-FFF2-40B4-BE49-F238E27FC236}">
                <a16:creationId xmlns:a16="http://schemas.microsoft.com/office/drawing/2014/main" id="{3CB2E4B0-134A-58AB-0B89-996A47F2292E}"/>
              </a:ext>
            </a:extLst>
          </p:cNvPr>
          <p:cNvSpPr/>
          <p:nvPr/>
        </p:nvSpPr>
        <p:spPr>
          <a:xfrm>
            <a:off x="7167330" y="2921123"/>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管理点</a:t>
            </a:r>
          </a:p>
        </p:txBody>
      </p:sp>
      <p:sp>
        <p:nvSpPr>
          <p:cNvPr id="36" name="フローチャート: 代替処理 35">
            <a:extLst>
              <a:ext uri="{FF2B5EF4-FFF2-40B4-BE49-F238E27FC236}">
                <a16:creationId xmlns:a16="http://schemas.microsoft.com/office/drawing/2014/main" id="{6FE43B57-2B08-3225-9DF6-AB7ABBA1A624}"/>
              </a:ext>
            </a:extLst>
          </p:cNvPr>
          <p:cNvSpPr/>
          <p:nvPr/>
        </p:nvSpPr>
        <p:spPr>
          <a:xfrm>
            <a:off x="7167330" y="4610774"/>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000" b="1" dirty="0"/>
              <a:t>点検点</a:t>
            </a:r>
          </a:p>
        </p:txBody>
      </p:sp>
    </p:spTree>
    <p:extLst>
      <p:ext uri="{BB962C8B-B14F-4D97-AF65-F5344CB8AC3E}">
        <p14:creationId xmlns:p14="http://schemas.microsoft.com/office/powerpoint/2010/main" val="1025410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298747" y="1139302"/>
            <a:ext cx="9895116" cy="1015663"/>
          </a:xfrm>
          <a:prstGeom prst="rect">
            <a:avLst/>
          </a:prstGeom>
          <a:noFill/>
        </p:spPr>
        <p:txBody>
          <a:bodyPr wrap="square" rtlCol="0">
            <a:spAutoFit/>
          </a:bodyPr>
          <a:lstStyle/>
          <a:p>
            <a:r>
              <a:rPr lang="ja-JP" altLang="en-US" sz="2400" b="1" dirty="0">
                <a:solidFill>
                  <a:srgbClr val="FF0000"/>
                </a:solidFill>
              </a:rPr>
              <a:t>結果系</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製品の出来栄えのことであり、</a:t>
            </a:r>
            <a:r>
              <a:rPr lang="ja-JP" altLang="en-US" sz="2400" b="1" i="0" dirty="0">
                <a:solidFill>
                  <a:srgbClr val="FF0000"/>
                </a:solidFill>
                <a:effectLst/>
                <a:latin typeface="Clarimo UD PE Regular"/>
              </a:rPr>
              <a:t>管理点</a:t>
            </a:r>
            <a:r>
              <a:rPr lang="ja-JP" altLang="en-US" sz="2400" b="0" i="0" dirty="0">
                <a:solidFill>
                  <a:srgbClr val="333333"/>
                </a:solidFill>
                <a:effectLst/>
                <a:latin typeface="Clarimo UD PE Regular"/>
              </a:rPr>
              <a:t>という。</a:t>
            </a:r>
            <a:endParaRPr lang="en-US" altLang="ja-JP" sz="2400" dirty="0"/>
          </a:p>
        </p:txBody>
      </p:sp>
      <p:sp>
        <p:nvSpPr>
          <p:cNvPr id="5" name="フローチャート: 代替処理 4">
            <a:extLst>
              <a:ext uri="{FF2B5EF4-FFF2-40B4-BE49-F238E27FC236}">
                <a16:creationId xmlns:a16="http://schemas.microsoft.com/office/drawing/2014/main" id="{74E503BC-C01E-B317-0F99-377790983803}"/>
              </a:ext>
            </a:extLst>
          </p:cNvPr>
          <p:cNvSpPr/>
          <p:nvPr/>
        </p:nvSpPr>
        <p:spPr>
          <a:xfrm>
            <a:off x="1938129" y="3458817"/>
            <a:ext cx="1630018" cy="5168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管理項目</a:t>
            </a:r>
          </a:p>
        </p:txBody>
      </p:sp>
      <p:sp>
        <p:nvSpPr>
          <p:cNvPr id="8" name="フローチャート: 代替処理 7">
            <a:extLst>
              <a:ext uri="{FF2B5EF4-FFF2-40B4-BE49-F238E27FC236}">
                <a16:creationId xmlns:a16="http://schemas.microsoft.com/office/drawing/2014/main" id="{A596BA0F-DD8A-7523-2D9C-4B2CCB6451CD}"/>
              </a:ext>
            </a:extLst>
          </p:cNvPr>
          <p:cNvSpPr/>
          <p:nvPr/>
        </p:nvSpPr>
        <p:spPr>
          <a:xfrm>
            <a:off x="4326834" y="2657061"/>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結果系</a:t>
            </a:r>
            <a:endParaRPr kumimoji="1" lang="ja-JP" altLang="en-US" sz="2000" b="1" dirty="0"/>
          </a:p>
        </p:txBody>
      </p:sp>
      <p:sp>
        <p:nvSpPr>
          <p:cNvPr id="11" name="フローチャート: 代替処理 10">
            <a:extLst>
              <a:ext uri="{FF2B5EF4-FFF2-40B4-BE49-F238E27FC236}">
                <a16:creationId xmlns:a16="http://schemas.microsoft.com/office/drawing/2014/main" id="{C98602DB-CE4C-4B59-8B88-3FFD4D8601DA}"/>
              </a:ext>
            </a:extLst>
          </p:cNvPr>
          <p:cNvSpPr/>
          <p:nvPr/>
        </p:nvSpPr>
        <p:spPr>
          <a:xfrm>
            <a:off x="4326834" y="4350026"/>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要因系</a:t>
            </a:r>
            <a:endParaRPr kumimoji="1" lang="ja-JP" altLang="en-US" sz="2000" b="1" dirty="0"/>
          </a:p>
        </p:txBody>
      </p:sp>
      <p:cxnSp>
        <p:nvCxnSpPr>
          <p:cNvPr id="24" name="コネクタ: カギ線 23">
            <a:extLst>
              <a:ext uri="{FF2B5EF4-FFF2-40B4-BE49-F238E27FC236}">
                <a16:creationId xmlns:a16="http://schemas.microsoft.com/office/drawing/2014/main" id="{D4150ABB-1769-94F0-9CEB-68BFAAC2AFC6}"/>
              </a:ext>
            </a:extLst>
          </p:cNvPr>
          <p:cNvCxnSpPr>
            <a:stCxn id="5" idx="3"/>
            <a:endCxn id="8" idx="1"/>
          </p:cNvCxnSpPr>
          <p:nvPr/>
        </p:nvCxnSpPr>
        <p:spPr>
          <a:xfrm flipV="1">
            <a:off x="3568147" y="2915479"/>
            <a:ext cx="758687" cy="801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7CD16A6B-678D-3EA3-F74A-6575FC9BC82D}"/>
              </a:ext>
            </a:extLst>
          </p:cNvPr>
          <p:cNvCxnSpPr>
            <a:cxnSpLocks/>
            <a:stCxn id="5" idx="3"/>
            <a:endCxn id="11" idx="1"/>
          </p:cNvCxnSpPr>
          <p:nvPr/>
        </p:nvCxnSpPr>
        <p:spPr>
          <a:xfrm>
            <a:off x="3568147" y="3717235"/>
            <a:ext cx="758687" cy="89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AC6EAE2-B428-D750-47BA-ACEFEE8D1FA6}"/>
              </a:ext>
            </a:extLst>
          </p:cNvPr>
          <p:cNvSpPr txBox="1"/>
          <p:nvPr/>
        </p:nvSpPr>
        <p:spPr>
          <a:xfrm>
            <a:off x="4470122" y="3245510"/>
            <a:ext cx="3998016" cy="400110"/>
          </a:xfrm>
          <a:prstGeom prst="rect">
            <a:avLst/>
          </a:prstGeom>
          <a:noFill/>
        </p:spPr>
        <p:txBody>
          <a:bodyPr wrap="square">
            <a:spAutoFit/>
          </a:bodyPr>
          <a:lstStyle/>
          <a:p>
            <a:r>
              <a:rPr lang="ja-JP" altLang="en-US" sz="2000" b="1" dirty="0">
                <a:solidFill>
                  <a:srgbClr val="FF0000"/>
                </a:solidFill>
                <a:latin typeface="Clarimo UD PE Regular"/>
              </a:rPr>
              <a:t>製品の出来栄え</a:t>
            </a:r>
            <a:r>
              <a:rPr lang="ja-JP" altLang="en-US" sz="2000" b="1" dirty="0">
                <a:solidFill>
                  <a:srgbClr val="333333"/>
                </a:solidFill>
                <a:latin typeface="Clarimo UD PE Regular"/>
              </a:rPr>
              <a:t>のこと</a:t>
            </a:r>
            <a:endParaRPr lang="ja-JP" altLang="en-US" sz="2000" b="1" dirty="0"/>
          </a:p>
        </p:txBody>
      </p:sp>
      <p:sp>
        <p:nvSpPr>
          <p:cNvPr id="31" name="テキスト ボックス 30">
            <a:extLst>
              <a:ext uri="{FF2B5EF4-FFF2-40B4-BE49-F238E27FC236}">
                <a16:creationId xmlns:a16="http://schemas.microsoft.com/office/drawing/2014/main" id="{E7CE2462-0AC6-35B2-8265-89A2134D508D}"/>
              </a:ext>
            </a:extLst>
          </p:cNvPr>
          <p:cNvSpPr txBox="1"/>
          <p:nvPr/>
        </p:nvSpPr>
        <p:spPr>
          <a:xfrm>
            <a:off x="4470122" y="4997895"/>
            <a:ext cx="5916268" cy="400110"/>
          </a:xfrm>
          <a:prstGeom prst="rect">
            <a:avLst/>
          </a:prstGeom>
          <a:noFill/>
        </p:spPr>
        <p:txBody>
          <a:bodyPr wrap="square">
            <a:spAutoFit/>
          </a:bodyPr>
          <a:lstStyle/>
          <a:p>
            <a:r>
              <a:rPr lang="ja-JP" altLang="en-US" sz="2000" b="1" dirty="0">
                <a:solidFill>
                  <a:srgbClr val="333333"/>
                </a:solidFill>
                <a:latin typeface="Clarimo UD PE Regular"/>
              </a:rPr>
              <a:t>所定の出来栄えにするために</a:t>
            </a:r>
            <a:r>
              <a:rPr lang="ja-JP" altLang="en-US" sz="2000" b="1" dirty="0">
                <a:solidFill>
                  <a:srgbClr val="FF0000"/>
                </a:solidFill>
                <a:latin typeface="Clarimo UD PE Regular"/>
              </a:rPr>
              <a:t>チェック</a:t>
            </a:r>
            <a:r>
              <a:rPr lang="ja-JP" altLang="en-US" sz="2000" b="1" dirty="0">
                <a:solidFill>
                  <a:srgbClr val="333333"/>
                </a:solidFill>
                <a:latin typeface="Clarimo UD PE Regular"/>
              </a:rPr>
              <a:t>すべきこと</a:t>
            </a:r>
            <a:endParaRPr lang="ja-JP" altLang="en-US" sz="2000" b="1" dirty="0"/>
          </a:p>
        </p:txBody>
      </p:sp>
      <p:sp>
        <p:nvSpPr>
          <p:cNvPr id="32" name="矢印: ストライプ 31">
            <a:extLst>
              <a:ext uri="{FF2B5EF4-FFF2-40B4-BE49-F238E27FC236}">
                <a16:creationId xmlns:a16="http://schemas.microsoft.com/office/drawing/2014/main" id="{423EC5D3-CA09-AACE-652A-78CCF85C0712}"/>
              </a:ext>
            </a:extLst>
          </p:cNvPr>
          <p:cNvSpPr/>
          <p:nvPr/>
        </p:nvSpPr>
        <p:spPr>
          <a:xfrm rot="16200000">
            <a:off x="4919869" y="3615110"/>
            <a:ext cx="556592" cy="5963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D8B0E19C-F748-23DE-C9E7-D0250B13C118}"/>
              </a:ext>
            </a:extLst>
          </p:cNvPr>
          <p:cNvSpPr/>
          <p:nvPr/>
        </p:nvSpPr>
        <p:spPr>
          <a:xfrm>
            <a:off x="6246305" y="2806148"/>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6AE29BEE-074E-1C9F-BC68-85ABA011A2A9}"/>
              </a:ext>
            </a:extLst>
          </p:cNvPr>
          <p:cNvSpPr/>
          <p:nvPr/>
        </p:nvSpPr>
        <p:spPr>
          <a:xfrm>
            <a:off x="6246305" y="4499112"/>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代替処理 34">
            <a:extLst>
              <a:ext uri="{FF2B5EF4-FFF2-40B4-BE49-F238E27FC236}">
                <a16:creationId xmlns:a16="http://schemas.microsoft.com/office/drawing/2014/main" id="{3CB2E4B0-134A-58AB-0B89-996A47F2292E}"/>
              </a:ext>
            </a:extLst>
          </p:cNvPr>
          <p:cNvSpPr/>
          <p:nvPr/>
        </p:nvSpPr>
        <p:spPr>
          <a:xfrm>
            <a:off x="7127573" y="2660375"/>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管理点</a:t>
            </a:r>
          </a:p>
        </p:txBody>
      </p:sp>
      <p:sp>
        <p:nvSpPr>
          <p:cNvPr id="36" name="フローチャート: 代替処理 35">
            <a:extLst>
              <a:ext uri="{FF2B5EF4-FFF2-40B4-BE49-F238E27FC236}">
                <a16:creationId xmlns:a16="http://schemas.microsoft.com/office/drawing/2014/main" id="{6FE43B57-2B08-3225-9DF6-AB7ABBA1A624}"/>
              </a:ext>
            </a:extLst>
          </p:cNvPr>
          <p:cNvSpPr/>
          <p:nvPr/>
        </p:nvSpPr>
        <p:spPr>
          <a:xfrm>
            <a:off x="7127573" y="4350026"/>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000" b="1" dirty="0"/>
              <a:t>点検点</a:t>
            </a:r>
          </a:p>
        </p:txBody>
      </p:sp>
      <p:sp>
        <p:nvSpPr>
          <p:cNvPr id="2" name="正方形/長方形 1">
            <a:extLst>
              <a:ext uri="{FF2B5EF4-FFF2-40B4-BE49-F238E27FC236}">
                <a16:creationId xmlns:a16="http://schemas.microsoft.com/office/drawing/2014/main" id="{2B18A28E-3AC3-13BA-82DC-A383B204F6B4}"/>
              </a:ext>
            </a:extLst>
          </p:cNvPr>
          <p:cNvSpPr/>
          <p:nvPr/>
        </p:nvSpPr>
        <p:spPr>
          <a:xfrm>
            <a:off x="4075043" y="2435087"/>
            <a:ext cx="4850296" cy="12105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669866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0435" y="1336059"/>
            <a:ext cx="10151130" cy="1015663"/>
          </a:xfrm>
          <a:prstGeom prst="rect">
            <a:avLst/>
          </a:prstGeom>
          <a:noFill/>
        </p:spPr>
        <p:txBody>
          <a:bodyPr wrap="square" rtlCol="0">
            <a:spAutoFit/>
          </a:bodyPr>
          <a:lstStyle/>
          <a:p>
            <a:r>
              <a:rPr lang="ja-JP" altLang="en-US" sz="2400" b="1" dirty="0">
                <a:solidFill>
                  <a:srgbClr val="FF0000"/>
                </a:solidFill>
              </a:rPr>
              <a:t>要因系</a:t>
            </a:r>
            <a:endParaRPr lang="en-US" altLang="ja-JP" sz="2400" b="1" dirty="0">
              <a:solidFill>
                <a:srgbClr val="FF0000"/>
              </a:solidFill>
            </a:endParaRPr>
          </a:p>
          <a:p>
            <a:endParaRPr lang="en-US" altLang="ja-JP" sz="1200" dirty="0"/>
          </a:p>
          <a:p>
            <a:r>
              <a:rPr lang="ja-JP" altLang="en-US" sz="2400" b="0" i="0" dirty="0">
                <a:solidFill>
                  <a:srgbClr val="333333"/>
                </a:solidFill>
                <a:effectLst/>
                <a:latin typeface="Clarimo UD PE Regular"/>
              </a:rPr>
              <a:t>所定の出来栄えにするためにチェックすべきことであり、</a:t>
            </a:r>
            <a:r>
              <a:rPr lang="ja-JP" altLang="en-US" sz="2400" b="1" i="0" dirty="0">
                <a:solidFill>
                  <a:srgbClr val="FF0000"/>
                </a:solidFill>
                <a:effectLst/>
                <a:latin typeface="Clarimo UD PE Regular"/>
              </a:rPr>
              <a:t>点検点</a:t>
            </a:r>
            <a:r>
              <a:rPr lang="ja-JP" altLang="en-US" sz="2400" b="0" i="0" dirty="0">
                <a:solidFill>
                  <a:srgbClr val="333333"/>
                </a:solidFill>
                <a:effectLst/>
                <a:latin typeface="Clarimo UD PE Regular"/>
              </a:rPr>
              <a:t>という。</a:t>
            </a:r>
            <a:endParaRPr lang="en-US" altLang="ja-JP" sz="2400" dirty="0"/>
          </a:p>
        </p:txBody>
      </p:sp>
      <p:sp>
        <p:nvSpPr>
          <p:cNvPr id="5" name="フローチャート: 代替処理 4">
            <a:extLst>
              <a:ext uri="{FF2B5EF4-FFF2-40B4-BE49-F238E27FC236}">
                <a16:creationId xmlns:a16="http://schemas.microsoft.com/office/drawing/2014/main" id="{74E503BC-C01E-B317-0F99-377790983803}"/>
              </a:ext>
            </a:extLst>
          </p:cNvPr>
          <p:cNvSpPr/>
          <p:nvPr/>
        </p:nvSpPr>
        <p:spPr>
          <a:xfrm>
            <a:off x="1938129" y="3458817"/>
            <a:ext cx="1630018" cy="51683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管理項目</a:t>
            </a:r>
          </a:p>
        </p:txBody>
      </p:sp>
      <p:sp>
        <p:nvSpPr>
          <p:cNvPr id="8" name="フローチャート: 代替処理 7">
            <a:extLst>
              <a:ext uri="{FF2B5EF4-FFF2-40B4-BE49-F238E27FC236}">
                <a16:creationId xmlns:a16="http://schemas.microsoft.com/office/drawing/2014/main" id="{A596BA0F-DD8A-7523-2D9C-4B2CCB6451CD}"/>
              </a:ext>
            </a:extLst>
          </p:cNvPr>
          <p:cNvSpPr/>
          <p:nvPr/>
        </p:nvSpPr>
        <p:spPr>
          <a:xfrm>
            <a:off x="4326834" y="2657061"/>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結果系</a:t>
            </a:r>
            <a:endParaRPr kumimoji="1" lang="ja-JP" altLang="en-US" sz="2000" b="1" dirty="0"/>
          </a:p>
        </p:txBody>
      </p:sp>
      <p:sp>
        <p:nvSpPr>
          <p:cNvPr id="11" name="フローチャート: 代替処理 10">
            <a:extLst>
              <a:ext uri="{FF2B5EF4-FFF2-40B4-BE49-F238E27FC236}">
                <a16:creationId xmlns:a16="http://schemas.microsoft.com/office/drawing/2014/main" id="{C98602DB-CE4C-4B59-8B88-3FFD4D8601DA}"/>
              </a:ext>
            </a:extLst>
          </p:cNvPr>
          <p:cNvSpPr/>
          <p:nvPr/>
        </p:nvSpPr>
        <p:spPr>
          <a:xfrm>
            <a:off x="4326834" y="4350026"/>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要因系</a:t>
            </a:r>
            <a:endParaRPr kumimoji="1" lang="ja-JP" altLang="en-US" sz="2000" b="1" dirty="0"/>
          </a:p>
        </p:txBody>
      </p:sp>
      <p:cxnSp>
        <p:nvCxnSpPr>
          <p:cNvPr id="24" name="コネクタ: カギ線 23">
            <a:extLst>
              <a:ext uri="{FF2B5EF4-FFF2-40B4-BE49-F238E27FC236}">
                <a16:creationId xmlns:a16="http://schemas.microsoft.com/office/drawing/2014/main" id="{D4150ABB-1769-94F0-9CEB-68BFAAC2AFC6}"/>
              </a:ext>
            </a:extLst>
          </p:cNvPr>
          <p:cNvCxnSpPr>
            <a:stCxn id="5" idx="3"/>
            <a:endCxn id="8" idx="1"/>
          </p:cNvCxnSpPr>
          <p:nvPr/>
        </p:nvCxnSpPr>
        <p:spPr>
          <a:xfrm flipV="1">
            <a:off x="3568147" y="2915479"/>
            <a:ext cx="758687" cy="8017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7CD16A6B-678D-3EA3-F74A-6575FC9BC82D}"/>
              </a:ext>
            </a:extLst>
          </p:cNvPr>
          <p:cNvCxnSpPr>
            <a:cxnSpLocks/>
            <a:stCxn id="5" idx="3"/>
            <a:endCxn id="11" idx="1"/>
          </p:cNvCxnSpPr>
          <p:nvPr/>
        </p:nvCxnSpPr>
        <p:spPr>
          <a:xfrm>
            <a:off x="3568147" y="3717235"/>
            <a:ext cx="758687" cy="89120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BAC6EAE2-B428-D750-47BA-ACEFEE8D1FA6}"/>
              </a:ext>
            </a:extLst>
          </p:cNvPr>
          <p:cNvSpPr txBox="1"/>
          <p:nvPr/>
        </p:nvSpPr>
        <p:spPr>
          <a:xfrm>
            <a:off x="4470122" y="3245510"/>
            <a:ext cx="3998016" cy="400110"/>
          </a:xfrm>
          <a:prstGeom prst="rect">
            <a:avLst/>
          </a:prstGeom>
          <a:noFill/>
        </p:spPr>
        <p:txBody>
          <a:bodyPr wrap="square">
            <a:spAutoFit/>
          </a:bodyPr>
          <a:lstStyle/>
          <a:p>
            <a:r>
              <a:rPr lang="ja-JP" altLang="en-US" sz="2000" b="1" dirty="0">
                <a:latin typeface="Clarimo UD PE Regular"/>
              </a:rPr>
              <a:t>製品の出来栄え</a:t>
            </a:r>
            <a:r>
              <a:rPr lang="ja-JP" altLang="en-US" sz="2000" b="1" dirty="0">
                <a:solidFill>
                  <a:srgbClr val="333333"/>
                </a:solidFill>
                <a:latin typeface="Clarimo UD PE Regular"/>
              </a:rPr>
              <a:t>のこと</a:t>
            </a:r>
            <a:endParaRPr lang="ja-JP" altLang="en-US" sz="2000" b="1" dirty="0"/>
          </a:p>
        </p:txBody>
      </p:sp>
      <p:sp>
        <p:nvSpPr>
          <p:cNvPr id="31" name="テキスト ボックス 30">
            <a:extLst>
              <a:ext uri="{FF2B5EF4-FFF2-40B4-BE49-F238E27FC236}">
                <a16:creationId xmlns:a16="http://schemas.microsoft.com/office/drawing/2014/main" id="{E7CE2462-0AC6-35B2-8265-89A2134D508D}"/>
              </a:ext>
            </a:extLst>
          </p:cNvPr>
          <p:cNvSpPr txBox="1"/>
          <p:nvPr/>
        </p:nvSpPr>
        <p:spPr>
          <a:xfrm>
            <a:off x="4470122" y="4997895"/>
            <a:ext cx="5916268" cy="400110"/>
          </a:xfrm>
          <a:prstGeom prst="rect">
            <a:avLst/>
          </a:prstGeom>
          <a:noFill/>
        </p:spPr>
        <p:txBody>
          <a:bodyPr wrap="square">
            <a:spAutoFit/>
          </a:bodyPr>
          <a:lstStyle/>
          <a:p>
            <a:r>
              <a:rPr lang="ja-JP" altLang="en-US" sz="2000" b="1" dirty="0">
                <a:solidFill>
                  <a:srgbClr val="333333"/>
                </a:solidFill>
                <a:latin typeface="Clarimo UD PE Regular"/>
              </a:rPr>
              <a:t>所定の出来栄えにするために</a:t>
            </a:r>
            <a:r>
              <a:rPr lang="ja-JP" altLang="en-US" sz="2000" b="1" dirty="0">
                <a:solidFill>
                  <a:srgbClr val="FF0000"/>
                </a:solidFill>
                <a:latin typeface="Clarimo UD PE Regular"/>
              </a:rPr>
              <a:t>チェック</a:t>
            </a:r>
            <a:r>
              <a:rPr lang="ja-JP" altLang="en-US" sz="2000" b="1" dirty="0">
                <a:solidFill>
                  <a:srgbClr val="333333"/>
                </a:solidFill>
                <a:latin typeface="Clarimo UD PE Regular"/>
              </a:rPr>
              <a:t>すべきこと</a:t>
            </a:r>
            <a:endParaRPr lang="ja-JP" altLang="en-US" sz="2000" b="1" dirty="0"/>
          </a:p>
        </p:txBody>
      </p:sp>
      <p:sp>
        <p:nvSpPr>
          <p:cNvPr id="32" name="矢印: ストライプ 31">
            <a:extLst>
              <a:ext uri="{FF2B5EF4-FFF2-40B4-BE49-F238E27FC236}">
                <a16:creationId xmlns:a16="http://schemas.microsoft.com/office/drawing/2014/main" id="{423EC5D3-CA09-AACE-652A-78CCF85C0712}"/>
              </a:ext>
            </a:extLst>
          </p:cNvPr>
          <p:cNvSpPr/>
          <p:nvPr/>
        </p:nvSpPr>
        <p:spPr>
          <a:xfrm rot="16200000">
            <a:off x="4919869" y="3615110"/>
            <a:ext cx="556592" cy="596348"/>
          </a:xfrm>
          <a:prstGeom prst="striped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3" name="矢印: 右 32">
            <a:extLst>
              <a:ext uri="{FF2B5EF4-FFF2-40B4-BE49-F238E27FC236}">
                <a16:creationId xmlns:a16="http://schemas.microsoft.com/office/drawing/2014/main" id="{D8B0E19C-F748-23DE-C9E7-D0250B13C118}"/>
              </a:ext>
            </a:extLst>
          </p:cNvPr>
          <p:cNvSpPr/>
          <p:nvPr/>
        </p:nvSpPr>
        <p:spPr>
          <a:xfrm>
            <a:off x="6246305" y="2806148"/>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矢印: 右 33">
            <a:extLst>
              <a:ext uri="{FF2B5EF4-FFF2-40B4-BE49-F238E27FC236}">
                <a16:creationId xmlns:a16="http://schemas.microsoft.com/office/drawing/2014/main" id="{6AE29BEE-074E-1C9F-BC68-85ABA011A2A9}"/>
              </a:ext>
            </a:extLst>
          </p:cNvPr>
          <p:cNvSpPr/>
          <p:nvPr/>
        </p:nvSpPr>
        <p:spPr>
          <a:xfrm>
            <a:off x="6246305" y="4499112"/>
            <a:ext cx="591816" cy="218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ローチャート: 代替処理 34">
            <a:extLst>
              <a:ext uri="{FF2B5EF4-FFF2-40B4-BE49-F238E27FC236}">
                <a16:creationId xmlns:a16="http://schemas.microsoft.com/office/drawing/2014/main" id="{3CB2E4B0-134A-58AB-0B89-996A47F2292E}"/>
              </a:ext>
            </a:extLst>
          </p:cNvPr>
          <p:cNvSpPr/>
          <p:nvPr/>
        </p:nvSpPr>
        <p:spPr>
          <a:xfrm>
            <a:off x="7127573" y="2660375"/>
            <a:ext cx="1630018" cy="516835"/>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管理点</a:t>
            </a:r>
          </a:p>
        </p:txBody>
      </p:sp>
      <p:sp>
        <p:nvSpPr>
          <p:cNvPr id="36" name="フローチャート: 代替処理 35">
            <a:extLst>
              <a:ext uri="{FF2B5EF4-FFF2-40B4-BE49-F238E27FC236}">
                <a16:creationId xmlns:a16="http://schemas.microsoft.com/office/drawing/2014/main" id="{6FE43B57-2B08-3225-9DF6-AB7ABBA1A624}"/>
              </a:ext>
            </a:extLst>
          </p:cNvPr>
          <p:cNvSpPr/>
          <p:nvPr/>
        </p:nvSpPr>
        <p:spPr>
          <a:xfrm>
            <a:off x="7127573" y="4350026"/>
            <a:ext cx="1630018" cy="516835"/>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ja-JP" altLang="en-US" sz="2000" b="1" dirty="0"/>
              <a:t>点検点</a:t>
            </a:r>
          </a:p>
        </p:txBody>
      </p:sp>
      <p:sp>
        <p:nvSpPr>
          <p:cNvPr id="2" name="正方形/長方形 1">
            <a:extLst>
              <a:ext uri="{FF2B5EF4-FFF2-40B4-BE49-F238E27FC236}">
                <a16:creationId xmlns:a16="http://schemas.microsoft.com/office/drawing/2014/main" id="{2B18A28E-3AC3-13BA-82DC-A383B204F6B4}"/>
              </a:ext>
            </a:extLst>
          </p:cNvPr>
          <p:cNvSpPr/>
          <p:nvPr/>
        </p:nvSpPr>
        <p:spPr>
          <a:xfrm>
            <a:off x="4117064" y="4209377"/>
            <a:ext cx="6269325" cy="1406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900243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48442" y="1341782"/>
            <a:ext cx="9895116" cy="461665"/>
          </a:xfrm>
          <a:prstGeom prst="rect">
            <a:avLst/>
          </a:prstGeom>
          <a:noFill/>
        </p:spPr>
        <p:txBody>
          <a:bodyPr wrap="square" rtlCol="0">
            <a:spAutoFit/>
          </a:bodyPr>
          <a:lstStyle/>
          <a:p>
            <a:r>
              <a:rPr lang="ja-JP" altLang="en-US" sz="2400" b="1" dirty="0">
                <a:solidFill>
                  <a:srgbClr val="FF0000"/>
                </a:solidFill>
              </a:rPr>
              <a:t>管理点、点検点マトリクスの例</a:t>
            </a:r>
            <a:endParaRPr lang="en-US" altLang="ja-JP" sz="2400" b="1" dirty="0">
              <a:solidFill>
                <a:srgbClr val="FF0000"/>
              </a:solidFill>
            </a:endParaRPr>
          </a:p>
        </p:txBody>
      </p:sp>
      <p:graphicFrame>
        <p:nvGraphicFramePr>
          <p:cNvPr id="2" name="表 2">
            <a:extLst>
              <a:ext uri="{FF2B5EF4-FFF2-40B4-BE49-F238E27FC236}">
                <a16:creationId xmlns:a16="http://schemas.microsoft.com/office/drawing/2014/main" id="{62C80EE0-2236-F25E-7E6E-FA58B4E0E965}"/>
              </a:ext>
            </a:extLst>
          </p:cNvPr>
          <p:cNvGraphicFramePr>
            <a:graphicFrameLocks noGrp="1"/>
          </p:cNvGraphicFramePr>
          <p:nvPr>
            <p:extLst>
              <p:ext uri="{D42A27DB-BD31-4B8C-83A1-F6EECF244321}">
                <p14:modId xmlns:p14="http://schemas.microsoft.com/office/powerpoint/2010/main" val="63609577"/>
              </p:ext>
            </p:extLst>
          </p:nvPr>
        </p:nvGraphicFramePr>
        <p:xfrm>
          <a:off x="3075609" y="2329804"/>
          <a:ext cx="5740400" cy="3186414"/>
        </p:xfrm>
        <a:graphic>
          <a:graphicData uri="http://schemas.openxmlformats.org/drawingml/2006/table">
            <a:tbl>
              <a:tblPr firstRow="1" bandRow="1">
                <a:tableStyleId>{5940675A-B579-460E-94D1-54222C63F5DA}</a:tableStyleId>
              </a:tblPr>
              <a:tblGrid>
                <a:gridCol w="562113">
                  <a:extLst>
                    <a:ext uri="{9D8B030D-6E8A-4147-A177-3AD203B41FA5}">
                      <a16:colId xmlns:a16="http://schemas.microsoft.com/office/drawing/2014/main" val="3977520116"/>
                    </a:ext>
                  </a:extLst>
                </a:gridCol>
                <a:gridCol w="874644">
                  <a:extLst>
                    <a:ext uri="{9D8B030D-6E8A-4147-A177-3AD203B41FA5}">
                      <a16:colId xmlns:a16="http://schemas.microsoft.com/office/drawing/2014/main" val="4013675422"/>
                    </a:ext>
                  </a:extLst>
                </a:gridCol>
                <a:gridCol w="1331843">
                  <a:extLst>
                    <a:ext uri="{9D8B030D-6E8A-4147-A177-3AD203B41FA5}">
                      <a16:colId xmlns:a16="http://schemas.microsoft.com/office/drawing/2014/main" val="1526786998"/>
                    </a:ext>
                  </a:extLst>
                </a:gridCol>
                <a:gridCol w="1639957">
                  <a:extLst>
                    <a:ext uri="{9D8B030D-6E8A-4147-A177-3AD203B41FA5}">
                      <a16:colId xmlns:a16="http://schemas.microsoft.com/office/drawing/2014/main" val="2679427238"/>
                    </a:ext>
                  </a:extLst>
                </a:gridCol>
                <a:gridCol w="1331843">
                  <a:extLst>
                    <a:ext uri="{9D8B030D-6E8A-4147-A177-3AD203B41FA5}">
                      <a16:colId xmlns:a16="http://schemas.microsoft.com/office/drawing/2014/main" val="2978929854"/>
                    </a:ext>
                  </a:extLst>
                </a:gridCol>
              </a:tblGrid>
              <a:tr h="531069">
                <a:tc>
                  <a:txBody>
                    <a:bodyPr/>
                    <a:lstStyle/>
                    <a:p>
                      <a:pPr algn="ctr"/>
                      <a:endParaRPr kumimoji="1" lang="ja-JP" alt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endParaRPr kumimoji="1" lang="ja-JP"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kumimoji="1" lang="ja-JP" altLang="en-US" dirty="0"/>
                        <a:t>管理点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943213514"/>
                  </a:ext>
                </a:extLst>
              </a:tr>
              <a:tr h="531069">
                <a:tc>
                  <a:txBody>
                    <a:bodyPr/>
                    <a:lstStyle/>
                    <a:p>
                      <a:pPr algn="ctr"/>
                      <a:endParaRPr kumimoji="1" lang="ja-JP" alt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ja-JP" altLang="en-US" dirty="0"/>
                        <a:t>寸法</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深さ</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dirty="0"/>
                        <a:t>外観</a:t>
                      </a:r>
                    </a:p>
                  </a:txBody>
                  <a:tcPr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00077301"/>
                  </a:ext>
                </a:extLst>
              </a:tr>
              <a:tr h="531069">
                <a:tc rowSpan="4">
                  <a:txBody>
                    <a:bodyPr/>
                    <a:lstStyle/>
                    <a:p>
                      <a:pPr algn="ctr"/>
                      <a:r>
                        <a:rPr kumimoji="1" lang="ja-JP" altLang="en-US" dirty="0"/>
                        <a:t>点</a:t>
                      </a:r>
                      <a:endParaRPr kumimoji="1" lang="en-US" altLang="ja-JP" dirty="0"/>
                    </a:p>
                    <a:p>
                      <a:pPr algn="ctr"/>
                      <a:r>
                        <a:rPr kumimoji="1" lang="ja-JP" altLang="en-US" dirty="0"/>
                        <a:t>検</a:t>
                      </a:r>
                      <a:endParaRPr kumimoji="1" lang="en-US" altLang="ja-JP" dirty="0"/>
                    </a:p>
                    <a:p>
                      <a:pPr algn="ctr"/>
                      <a:r>
                        <a:rPr kumimoji="1" lang="ja-JP" altLang="en-US" dirty="0"/>
                        <a:t>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pPr algn="l"/>
                      <a:r>
                        <a:rPr kumimoji="1" lang="ja-JP" altLang="en-US" dirty="0"/>
                        <a:t>型番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kumimoji="1" lang="ja-JP" altLang="en-US" dirty="0"/>
                        <a:t>〇</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kumimoji="1" lang="ja-JP" altLang="en-US" dirty="0"/>
                        <a:t>〇</a:t>
                      </a:r>
                    </a:p>
                  </a:txBody>
                  <a:tcPr anchor="ctr"/>
                </a:tc>
                <a:tc>
                  <a:txBody>
                    <a:bodyPr/>
                    <a:lstStyle/>
                    <a:p>
                      <a:pPr algn="ctr"/>
                      <a:endParaRPr kumimoji="1" lang="ja-JP" altLang="en-US"/>
                    </a:p>
                  </a:txBody>
                  <a:tcPr anchor="ctr"/>
                </a:tc>
                <a:extLst>
                  <a:ext uri="{0D108BD9-81ED-4DB2-BD59-A6C34878D82A}">
                    <a16:rowId xmlns:a16="http://schemas.microsoft.com/office/drawing/2014/main" val="1849831781"/>
                  </a:ext>
                </a:extLst>
              </a:tr>
              <a:tr h="531069">
                <a:tc vMerge="1">
                  <a:txBody>
                    <a:bodyPr/>
                    <a:lstStyle/>
                    <a:p>
                      <a:endParaRPr kumimoji="1" lang="ja-JP" altLang="en-US" dirty="0"/>
                    </a:p>
                  </a:txBody>
                  <a:tcPr>
                    <a:lnT w="12700" cap="flat" cmpd="sng" algn="ctr">
                      <a:solidFill>
                        <a:schemeClr val="tx1"/>
                      </a:solidFill>
                      <a:prstDash val="solid"/>
                      <a:round/>
                      <a:headEnd type="none" w="med" len="med"/>
                      <a:tailEnd type="none" w="med" len="med"/>
                    </a:lnT>
                  </a:tcPr>
                </a:tc>
                <a:tc>
                  <a:txBody>
                    <a:bodyPr/>
                    <a:lstStyle/>
                    <a:p>
                      <a:pPr algn="l"/>
                      <a:r>
                        <a:rPr kumimoji="1" lang="ja-JP" altLang="en-US" dirty="0"/>
                        <a:t>摩耗</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〇</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〇</a:t>
                      </a:r>
                    </a:p>
                  </a:txBody>
                  <a:tcPr anchor="ctr"/>
                </a:tc>
                <a:tc>
                  <a:txBody>
                    <a:bodyPr/>
                    <a:lstStyle/>
                    <a:p>
                      <a:pPr algn="ctr"/>
                      <a:endParaRPr kumimoji="1" lang="ja-JP" altLang="en-US" dirty="0"/>
                    </a:p>
                  </a:txBody>
                  <a:tcPr anchor="ctr"/>
                </a:tc>
                <a:extLst>
                  <a:ext uri="{0D108BD9-81ED-4DB2-BD59-A6C34878D82A}">
                    <a16:rowId xmlns:a16="http://schemas.microsoft.com/office/drawing/2014/main" val="1894355454"/>
                  </a:ext>
                </a:extLst>
              </a:tr>
              <a:tr h="531069">
                <a:tc vMerge="1">
                  <a:txBody>
                    <a:bodyPr/>
                    <a:lstStyle/>
                    <a:p>
                      <a:endParaRPr kumimoji="1" lang="ja-JP" altLang="en-US" dirty="0"/>
                    </a:p>
                  </a:txBody>
                  <a:tcPr/>
                </a:tc>
                <a:tc>
                  <a:txBody>
                    <a:bodyPr/>
                    <a:lstStyle/>
                    <a:p>
                      <a:pPr algn="l"/>
                      <a:r>
                        <a:rPr kumimoji="1" lang="ja-JP" altLang="en-US" dirty="0"/>
                        <a:t>径</a:t>
                      </a:r>
                    </a:p>
                  </a:txBody>
                  <a:tcPr anchor="ctr"/>
                </a:tc>
                <a:tc>
                  <a:txBody>
                    <a:bodyPr/>
                    <a:lstStyle/>
                    <a:p>
                      <a:pPr algn="ctr"/>
                      <a:endParaRPr kumimoji="1" lang="ja-JP" altLang="en-US" dirty="0"/>
                    </a:p>
                  </a:txBody>
                  <a:tcPr anchor="ctr"/>
                </a:tc>
                <a:tc>
                  <a:txBody>
                    <a:bodyPr/>
                    <a:lstStyle/>
                    <a:p>
                      <a:pPr algn="ctr"/>
                      <a:endParaRPr kumimoji="1" lang="ja-JP"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〇</a:t>
                      </a:r>
                    </a:p>
                  </a:txBody>
                  <a:tcPr anchor="ctr"/>
                </a:tc>
                <a:extLst>
                  <a:ext uri="{0D108BD9-81ED-4DB2-BD59-A6C34878D82A}">
                    <a16:rowId xmlns:a16="http://schemas.microsoft.com/office/drawing/2014/main" val="3009734696"/>
                  </a:ext>
                </a:extLst>
              </a:tr>
              <a:tr h="531069">
                <a:tc vMerge="1">
                  <a:txBody>
                    <a:bodyPr/>
                    <a:lstStyle/>
                    <a:p>
                      <a:endParaRPr kumimoji="1" lang="ja-JP" altLang="en-US" dirty="0"/>
                    </a:p>
                  </a:txBody>
                  <a:tcPr/>
                </a:tc>
                <a:tc>
                  <a:txBody>
                    <a:bodyPr/>
                    <a:lstStyle/>
                    <a:p>
                      <a:pPr algn="l"/>
                      <a:r>
                        <a:rPr kumimoji="1" lang="ja-JP" altLang="en-US" dirty="0"/>
                        <a:t>速度</a:t>
                      </a:r>
                    </a:p>
                  </a:txBody>
                  <a:tcPr anchor="ctr"/>
                </a:tc>
                <a:tc>
                  <a:txBody>
                    <a:bodyPr/>
                    <a:lstStyle/>
                    <a:p>
                      <a:pPr algn="ctr"/>
                      <a:endParaRPr kumimoji="1" lang="ja-JP" altLang="en-US" dirty="0"/>
                    </a:p>
                  </a:txBody>
                  <a:tcPr anchor="ctr"/>
                </a:tc>
                <a:tc>
                  <a:txBody>
                    <a:bodyPr/>
                    <a:lstStyle/>
                    <a:p>
                      <a:pPr algn="ctr"/>
                      <a:endParaRPr kumimoji="1" lang="ja-JP" alt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dirty="0"/>
                        <a:t>〇</a:t>
                      </a:r>
                    </a:p>
                  </a:txBody>
                  <a:tcPr anchor="ctr"/>
                </a:tc>
                <a:extLst>
                  <a:ext uri="{0D108BD9-81ED-4DB2-BD59-A6C34878D82A}">
                    <a16:rowId xmlns:a16="http://schemas.microsoft.com/office/drawing/2014/main" val="3796684541"/>
                  </a:ext>
                </a:extLst>
              </a:tr>
            </a:tbl>
          </a:graphicData>
        </a:graphic>
      </p:graphicFrame>
    </p:spTree>
    <p:extLst>
      <p:ext uri="{BB962C8B-B14F-4D97-AF65-F5344CB8AC3E}">
        <p14:creationId xmlns:p14="http://schemas.microsoft.com/office/powerpoint/2010/main" val="284514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57955" y="1012734"/>
            <a:ext cx="10476089" cy="2123658"/>
          </a:xfrm>
          <a:prstGeom prst="rect">
            <a:avLst/>
          </a:prstGeom>
          <a:noFill/>
        </p:spPr>
        <p:txBody>
          <a:bodyPr wrap="square" rtlCol="0">
            <a:spAutoFit/>
          </a:bodyPr>
          <a:lstStyle/>
          <a:p>
            <a:r>
              <a:rPr lang="ja-JP" altLang="en-US" sz="2400" b="1" dirty="0">
                <a:solidFill>
                  <a:srgbClr val="FF0000"/>
                </a:solidFill>
              </a:rPr>
              <a:t>管理水準</a:t>
            </a:r>
            <a:endParaRPr lang="en-US" altLang="ja-JP" sz="2400" b="1" dirty="0">
              <a:solidFill>
                <a:srgbClr val="FF0000"/>
              </a:solidFill>
            </a:endParaRPr>
          </a:p>
          <a:p>
            <a:endParaRPr lang="en-US" altLang="ja-JP" sz="1200" dirty="0"/>
          </a:p>
          <a:p>
            <a:r>
              <a:rPr lang="en-US" altLang="ja-JP" sz="2400" b="0" i="0" dirty="0">
                <a:solidFill>
                  <a:srgbClr val="333333"/>
                </a:solidFill>
                <a:effectLst/>
                <a:latin typeface="Clarimo UD PE Regular"/>
              </a:rPr>
              <a:t>JIS Q 9023:2018</a:t>
            </a:r>
            <a:r>
              <a:rPr lang="ja-JP" altLang="en-US" sz="2400" b="0" i="0" dirty="0">
                <a:solidFill>
                  <a:srgbClr val="333333"/>
                </a:solidFill>
                <a:effectLst/>
                <a:latin typeface="Clarimo UD PE Regular"/>
              </a:rPr>
              <a:t>では、</a:t>
            </a:r>
            <a:r>
              <a:rPr lang="ja-JP" altLang="en-US" sz="2400" b="1" i="0" dirty="0">
                <a:solidFill>
                  <a:srgbClr val="333333"/>
                </a:solidFill>
                <a:effectLst/>
                <a:latin typeface="Clarimo UD PE Regular"/>
              </a:rPr>
              <a:t>「安定した又は計画どおりの、プロセスの状態を表す値又は範囲</a:t>
            </a:r>
            <a:r>
              <a:rPr lang="ja-JP" altLang="en-US" sz="2400" b="1" dirty="0">
                <a:solidFill>
                  <a:srgbClr val="333333"/>
                </a:solidFill>
                <a:latin typeface="Clarimo UD PE Regular"/>
              </a:rPr>
              <a:t>」</a:t>
            </a:r>
            <a:r>
              <a:rPr lang="ja-JP" altLang="en-US" sz="2400" dirty="0">
                <a:solidFill>
                  <a:srgbClr val="333333"/>
                </a:solidFill>
                <a:latin typeface="Clarimo UD PE Regular"/>
              </a:rPr>
              <a:t>と定義されている。管理水準と実際の値とを比較することでプロセスが安定した状態、又は計画どおりの状態にあるかどうかを判定できる。</a:t>
            </a:r>
            <a:endParaRPr lang="en-US" altLang="ja-JP" sz="2400" dirty="0"/>
          </a:p>
        </p:txBody>
      </p:sp>
      <p:graphicFrame>
        <p:nvGraphicFramePr>
          <p:cNvPr id="2" name="グラフ 1">
            <a:extLst>
              <a:ext uri="{FF2B5EF4-FFF2-40B4-BE49-F238E27FC236}">
                <a16:creationId xmlns:a16="http://schemas.microsoft.com/office/drawing/2014/main" id="{63785707-BAF5-97BA-4211-7BA6CF3F13E0}"/>
              </a:ext>
            </a:extLst>
          </p:cNvPr>
          <p:cNvGraphicFramePr>
            <a:graphicFrameLocks/>
          </p:cNvGraphicFramePr>
          <p:nvPr>
            <p:extLst>
              <p:ext uri="{D42A27DB-BD31-4B8C-83A1-F6EECF244321}">
                <p14:modId xmlns:p14="http://schemas.microsoft.com/office/powerpoint/2010/main" val="3439079473"/>
              </p:ext>
            </p:extLst>
          </p:nvPr>
        </p:nvGraphicFramePr>
        <p:xfrm>
          <a:off x="3697111" y="3102066"/>
          <a:ext cx="4572000" cy="2743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2338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80533" y="1092041"/>
            <a:ext cx="10487378" cy="1384995"/>
          </a:xfrm>
          <a:prstGeom prst="rect">
            <a:avLst/>
          </a:prstGeom>
          <a:noFill/>
        </p:spPr>
        <p:txBody>
          <a:bodyPr wrap="square" rtlCol="0">
            <a:spAutoFit/>
          </a:bodyPr>
          <a:lstStyle/>
          <a:p>
            <a:r>
              <a:rPr lang="en-US" altLang="ja-JP" sz="2400" b="1" dirty="0">
                <a:solidFill>
                  <a:srgbClr val="FF0000"/>
                </a:solidFill>
              </a:rPr>
              <a:t>SDCA</a:t>
            </a:r>
            <a:r>
              <a:rPr lang="ja-JP" altLang="en-US" sz="2400" b="1" dirty="0">
                <a:solidFill>
                  <a:srgbClr val="FF0000"/>
                </a:solidFill>
              </a:rPr>
              <a:t>（</a:t>
            </a:r>
            <a:r>
              <a:rPr lang="en-US" altLang="ja-JP" sz="2400" b="1" dirty="0">
                <a:solidFill>
                  <a:srgbClr val="FF0000"/>
                </a:solidFill>
              </a:rPr>
              <a:t>Standard Do Check Act</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en-US" altLang="ja-JP" sz="2400" b="0" i="0" dirty="0">
                <a:effectLst/>
                <a:latin typeface="Noto Sans JP"/>
              </a:rPr>
              <a:t>Standard</a:t>
            </a:r>
            <a:r>
              <a:rPr lang="ja-JP" altLang="en-US" sz="2400" b="0" i="0" dirty="0">
                <a:effectLst/>
                <a:latin typeface="Noto Sans JP"/>
              </a:rPr>
              <a:t>（標準化）</a:t>
            </a:r>
            <a:r>
              <a:rPr lang="ja-JP" altLang="en-US" sz="2400" dirty="0">
                <a:latin typeface="Noto Sans JP"/>
              </a:rPr>
              <a:t>、</a:t>
            </a:r>
            <a:r>
              <a:rPr lang="en-US" altLang="ja-JP" sz="2400" b="0" i="0" dirty="0">
                <a:effectLst/>
                <a:latin typeface="Noto Sans JP"/>
              </a:rPr>
              <a:t>Do</a:t>
            </a:r>
            <a:r>
              <a:rPr lang="ja-JP" altLang="en-US" sz="2400" b="0" i="0" dirty="0">
                <a:effectLst/>
                <a:latin typeface="Noto Sans JP"/>
              </a:rPr>
              <a:t>（実行</a:t>
            </a:r>
            <a:r>
              <a:rPr lang="ja-JP" altLang="en-US" sz="2400" dirty="0">
                <a:latin typeface="Noto Sans JP"/>
              </a:rPr>
              <a:t>）、</a:t>
            </a:r>
            <a:r>
              <a:rPr lang="en-US" altLang="ja-JP" sz="2400" b="0" i="0" dirty="0">
                <a:effectLst/>
                <a:latin typeface="Noto Sans JP"/>
              </a:rPr>
              <a:t>Check</a:t>
            </a:r>
            <a:r>
              <a:rPr lang="ja-JP" altLang="en-US" sz="2400" b="0" i="0" dirty="0">
                <a:effectLst/>
                <a:latin typeface="Noto Sans JP"/>
              </a:rPr>
              <a:t>（評価</a:t>
            </a:r>
            <a:r>
              <a:rPr lang="ja-JP" altLang="en-US" sz="2400" dirty="0">
                <a:latin typeface="Noto Sans JP"/>
              </a:rPr>
              <a:t>）、</a:t>
            </a:r>
            <a:r>
              <a:rPr lang="en-US" altLang="ja-JP" sz="2400" b="0" i="0" dirty="0">
                <a:effectLst/>
                <a:latin typeface="Noto Sans JP"/>
              </a:rPr>
              <a:t>Act</a:t>
            </a:r>
            <a:r>
              <a:rPr lang="ja-JP" altLang="en-US" sz="2400" b="0" i="0" dirty="0">
                <a:effectLst/>
                <a:latin typeface="Noto Sans JP"/>
              </a:rPr>
              <a:t>（措置）の</a:t>
            </a:r>
            <a:r>
              <a:rPr lang="en-US" altLang="ja-JP" sz="2400" b="0" i="0" dirty="0">
                <a:effectLst/>
                <a:latin typeface="Noto Sans JP"/>
              </a:rPr>
              <a:t>4</a:t>
            </a:r>
            <a:r>
              <a:rPr lang="ja-JP" altLang="en-US" sz="2400" b="0" i="0" dirty="0">
                <a:effectLst/>
                <a:latin typeface="Noto Sans JP"/>
              </a:rPr>
              <a:t>段階を繰り返すことによって、</a:t>
            </a:r>
            <a:r>
              <a:rPr lang="ja-JP" altLang="en-US" sz="2400" b="1" i="0" dirty="0">
                <a:effectLst/>
                <a:latin typeface="Noto Sans JP"/>
              </a:rPr>
              <a:t>日常管理</a:t>
            </a:r>
            <a:r>
              <a:rPr lang="ja-JP" altLang="en-US" sz="2400" b="0" i="0" dirty="0">
                <a:effectLst/>
                <a:latin typeface="Noto Sans JP"/>
              </a:rPr>
              <a:t>を行う手法のこと。</a:t>
            </a:r>
            <a:endParaRPr lang="en-US" altLang="ja-JP" sz="24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38AF707A-4B8E-63EF-6F21-BF0C3FFAB397}"/>
              </a:ext>
            </a:extLst>
          </p:cNvPr>
          <p:cNvGraphicFramePr/>
          <p:nvPr>
            <p:extLst>
              <p:ext uri="{D42A27DB-BD31-4B8C-83A1-F6EECF244321}">
                <p14:modId xmlns:p14="http://schemas.microsoft.com/office/powerpoint/2010/main" val="729289989"/>
              </p:ext>
            </p:extLst>
          </p:nvPr>
        </p:nvGraphicFramePr>
        <p:xfrm>
          <a:off x="3320221" y="2925770"/>
          <a:ext cx="5551557" cy="32858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52398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690" y="843563"/>
            <a:ext cx="10555110" cy="1754326"/>
          </a:xfrm>
          <a:prstGeom prst="rect">
            <a:avLst/>
          </a:prstGeom>
          <a:noFill/>
        </p:spPr>
        <p:txBody>
          <a:bodyPr wrap="square" rtlCol="0">
            <a:spAutoFit/>
          </a:bodyPr>
          <a:lstStyle/>
          <a:p>
            <a:r>
              <a:rPr lang="en-US" altLang="ja-JP" sz="2400" b="1" dirty="0">
                <a:solidFill>
                  <a:srgbClr val="FF0000"/>
                </a:solidFill>
              </a:rPr>
              <a:t>PDCA</a:t>
            </a:r>
            <a:r>
              <a:rPr lang="ja-JP" altLang="en-US" sz="2400" b="1" dirty="0">
                <a:solidFill>
                  <a:srgbClr val="FF0000"/>
                </a:solidFill>
              </a:rPr>
              <a:t>（</a:t>
            </a:r>
            <a:r>
              <a:rPr lang="en-US" altLang="ja-JP" sz="2400" b="1" dirty="0">
                <a:solidFill>
                  <a:srgbClr val="FF0000"/>
                </a:solidFill>
              </a:rPr>
              <a:t>Plan Do Check Act</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en-US" altLang="ja-JP" sz="2400" b="0" i="0" dirty="0">
                <a:effectLst/>
                <a:latin typeface="Noto Sans JP"/>
              </a:rPr>
              <a:t>Plan</a:t>
            </a:r>
            <a:r>
              <a:rPr lang="ja-JP" altLang="en-US" sz="2400" b="0" i="0" dirty="0">
                <a:effectLst/>
                <a:latin typeface="Noto Sans JP"/>
              </a:rPr>
              <a:t>（計画）</a:t>
            </a:r>
            <a:r>
              <a:rPr lang="ja-JP" altLang="en-US" sz="2400" dirty="0">
                <a:latin typeface="Noto Sans JP"/>
              </a:rPr>
              <a:t>、</a:t>
            </a:r>
            <a:r>
              <a:rPr lang="en-US" altLang="ja-JP" sz="2400" b="0" i="0" dirty="0">
                <a:effectLst/>
                <a:latin typeface="Noto Sans JP"/>
              </a:rPr>
              <a:t>Do</a:t>
            </a:r>
            <a:r>
              <a:rPr lang="ja-JP" altLang="en-US" sz="2400" b="0" i="0" dirty="0">
                <a:effectLst/>
                <a:latin typeface="Noto Sans JP"/>
              </a:rPr>
              <a:t>（実行</a:t>
            </a:r>
            <a:r>
              <a:rPr lang="ja-JP" altLang="en-US" sz="2400" dirty="0">
                <a:latin typeface="Noto Sans JP"/>
              </a:rPr>
              <a:t>）、</a:t>
            </a:r>
            <a:r>
              <a:rPr lang="en-US" altLang="ja-JP" sz="2400" b="0" i="0" dirty="0">
                <a:effectLst/>
                <a:latin typeface="Noto Sans JP"/>
              </a:rPr>
              <a:t>Check</a:t>
            </a:r>
            <a:r>
              <a:rPr lang="ja-JP" altLang="en-US" sz="2400" b="0" i="0" dirty="0">
                <a:effectLst/>
                <a:latin typeface="Noto Sans JP"/>
              </a:rPr>
              <a:t>（評価</a:t>
            </a:r>
            <a:r>
              <a:rPr lang="ja-JP" altLang="en-US" sz="2400" dirty="0">
                <a:latin typeface="Noto Sans JP"/>
              </a:rPr>
              <a:t>）、</a:t>
            </a:r>
            <a:r>
              <a:rPr lang="en-US" altLang="ja-JP" sz="2400" b="0" i="0" dirty="0">
                <a:effectLst/>
                <a:latin typeface="Noto Sans JP"/>
              </a:rPr>
              <a:t>Act</a:t>
            </a:r>
            <a:r>
              <a:rPr lang="ja-JP" altLang="en-US" sz="2400" b="0" i="0" dirty="0">
                <a:effectLst/>
                <a:latin typeface="Noto Sans JP"/>
              </a:rPr>
              <a:t>（見直し、改善）の</a:t>
            </a:r>
            <a:r>
              <a:rPr lang="en-US" altLang="ja-JP" sz="2400" b="0" i="0" dirty="0">
                <a:effectLst/>
                <a:latin typeface="Noto Sans JP"/>
              </a:rPr>
              <a:t>4</a:t>
            </a:r>
            <a:r>
              <a:rPr lang="ja-JP" altLang="en-US" sz="2400" b="0" i="0" dirty="0">
                <a:effectLst/>
                <a:latin typeface="Noto Sans JP"/>
              </a:rPr>
              <a:t>段階を繰り返すことによって、業務を継続的に</a:t>
            </a:r>
            <a:r>
              <a:rPr lang="ja-JP" altLang="en-US" sz="2400" b="1" i="0" dirty="0">
                <a:effectLst/>
                <a:latin typeface="Noto Sans JP"/>
              </a:rPr>
              <a:t>改善</a:t>
            </a:r>
            <a:r>
              <a:rPr lang="ja-JP" altLang="en-US" sz="2400" b="0" i="0" dirty="0">
                <a:effectLst/>
                <a:latin typeface="Noto Sans JP"/>
              </a:rPr>
              <a:t>する手法のこと。各種のマネジメント手法に取り入れられている。</a:t>
            </a:r>
            <a:endParaRPr lang="en-US" altLang="ja-JP" sz="2400" b="0" i="0" dirty="0">
              <a:solidFill>
                <a:srgbClr val="333333"/>
              </a:solidFill>
              <a:effectLst/>
              <a:latin typeface="Noto Sans JP"/>
            </a:endParaRPr>
          </a:p>
        </p:txBody>
      </p:sp>
      <p:pic>
        <p:nvPicPr>
          <p:cNvPr id="2050" name="Picture 2">
            <a:extLst>
              <a:ext uri="{FF2B5EF4-FFF2-40B4-BE49-F238E27FC236}">
                <a16:creationId xmlns:a16="http://schemas.microsoft.com/office/drawing/2014/main" id="{F8AF7C4A-0478-1E65-D061-DCEA4C875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866" y="2782555"/>
            <a:ext cx="3522785" cy="352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200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四角形: 角を丸くする 27">
            <a:extLst>
              <a:ext uri="{FF2B5EF4-FFF2-40B4-BE49-F238E27FC236}">
                <a16:creationId xmlns:a16="http://schemas.microsoft.com/office/drawing/2014/main" id="{73920C7C-A303-12A2-8062-9298AFC486E7}"/>
              </a:ext>
            </a:extLst>
          </p:cNvPr>
          <p:cNvSpPr/>
          <p:nvPr/>
        </p:nvSpPr>
        <p:spPr>
          <a:xfrm>
            <a:off x="1151468" y="2031998"/>
            <a:ext cx="5190071" cy="45155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880533" y="456639"/>
            <a:ext cx="10679289" cy="1384995"/>
          </a:xfrm>
          <a:prstGeom prst="rect">
            <a:avLst/>
          </a:prstGeom>
          <a:noFill/>
        </p:spPr>
        <p:txBody>
          <a:bodyPr wrap="square" rtlCol="0">
            <a:spAutoFit/>
          </a:bodyPr>
          <a:lstStyle/>
          <a:p>
            <a:r>
              <a:rPr lang="ja-JP" altLang="en-US" sz="2400" b="1" dirty="0">
                <a:solidFill>
                  <a:srgbClr val="FF0000"/>
                </a:solidFill>
              </a:rPr>
              <a:t>問題解決型</a:t>
            </a:r>
            <a:r>
              <a:rPr lang="en-US" altLang="ja-JP" sz="2400" b="1" dirty="0">
                <a:solidFill>
                  <a:srgbClr val="FF0000"/>
                </a:solidFill>
              </a:rPr>
              <a:t>QC</a:t>
            </a:r>
            <a:r>
              <a:rPr lang="ja-JP" altLang="en-US" sz="2400" b="1" dirty="0">
                <a:solidFill>
                  <a:srgbClr val="FF0000"/>
                </a:solidFill>
              </a:rPr>
              <a:t>ストーリー</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仮説</a:t>
            </a:r>
            <a:r>
              <a:rPr lang="ja-JP" altLang="en-US" sz="2400" b="0" i="0" dirty="0">
                <a:solidFill>
                  <a:srgbClr val="333333"/>
                </a:solidFill>
                <a:effectLst/>
                <a:latin typeface="Clarimo UD PE Regular"/>
              </a:rPr>
              <a:t>を設定し、データの収集、検証に基づいて目標を設定し、目標と現状とのギャップを問題として捉え、</a:t>
            </a:r>
            <a:r>
              <a:rPr lang="ja-JP" altLang="en-US" sz="2400" b="1" i="0" dirty="0">
                <a:solidFill>
                  <a:srgbClr val="333333"/>
                </a:solidFill>
                <a:effectLst/>
                <a:latin typeface="Clarimo UD PE Regular"/>
              </a:rPr>
              <a:t>その真の原因を追究することを重視する</a:t>
            </a:r>
            <a:r>
              <a:rPr lang="ja-JP" altLang="en-US" sz="2400" b="0" i="0" dirty="0">
                <a:solidFill>
                  <a:srgbClr val="333333"/>
                </a:solidFill>
                <a:effectLst/>
                <a:latin typeface="Clarimo UD PE Regular"/>
              </a:rPr>
              <a:t>。</a:t>
            </a:r>
            <a:endParaRPr lang="en-US" altLang="ja-JP" sz="2400" dirty="0"/>
          </a:p>
        </p:txBody>
      </p:sp>
      <p:sp>
        <p:nvSpPr>
          <p:cNvPr id="2" name="四角形: 角を丸くする 1">
            <a:extLst>
              <a:ext uri="{FF2B5EF4-FFF2-40B4-BE49-F238E27FC236}">
                <a16:creationId xmlns:a16="http://schemas.microsoft.com/office/drawing/2014/main" id="{66C0677E-7AC1-FD9C-D68E-8D32AF65087C}"/>
              </a:ext>
            </a:extLst>
          </p:cNvPr>
          <p:cNvSpPr/>
          <p:nvPr/>
        </p:nvSpPr>
        <p:spPr>
          <a:xfrm>
            <a:off x="2517424" y="2190042"/>
            <a:ext cx="2856089" cy="51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従来からの仕事</a:t>
            </a:r>
          </a:p>
        </p:txBody>
      </p:sp>
      <p:sp>
        <p:nvSpPr>
          <p:cNvPr id="3" name="四角形: 角を丸くする 2">
            <a:extLst>
              <a:ext uri="{FF2B5EF4-FFF2-40B4-BE49-F238E27FC236}">
                <a16:creationId xmlns:a16="http://schemas.microsoft.com/office/drawing/2014/main" id="{3A0E6142-5ACE-9EA3-FC1D-AC515904CC4A}"/>
              </a:ext>
            </a:extLst>
          </p:cNvPr>
          <p:cNvSpPr/>
          <p:nvPr/>
        </p:nvSpPr>
        <p:spPr>
          <a:xfrm>
            <a:off x="2517424" y="3169354"/>
            <a:ext cx="2856089" cy="5192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目標とのギャップが発生</a:t>
            </a:r>
          </a:p>
        </p:txBody>
      </p:sp>
      <p:sp>
        <p:nvSpPr>
          <p:cNvPr id="5" name="正方形/長方形 4">
            <a:extLst>
              <a:ext uri="{FF2B5EF4-FFF2-40B4-BE49-F238E27FC236}">
                <a16:creationId xmlns:a16="http://schemas.microsoft.com/office/drawing/2014/main" id="{C3F5646E-3FEA-1744-3F4A-8FBDD9D76BE4}"/>
              </a:ext>
            </a:extLst>
          </p:cNvPr>
          <p:cNvSpPr/>
          <p:nvPr/>
        </p:nvSpPr>
        <p:spPr>
          <a:xfrm>
            <a:off x="1614313" y="4143020"/>
            <a:ext cx="4233333" cy="222391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6" name="四角形: 角を丸くする 5">
            <a:extLst>
              <a:ext uri="{FF2B5EF4-FFF2-40B4-BE49-F238E27FC236}">
                <a16:creationId xmlns:a16="http://schemas.microsoft.com/office/drawing/2014/main" id="{FAAF1539-A1ED-B6A0-A372-481ED3877192}"/>
              </a:ext>
            </a:extLst>
          </p:cNvPr>
          <p:cNvSpPr/>
          <p:nvPr/>
        </p:nvSpPr>
        <p:spPr>
          <a:xfrm>
            <a:off x="2517424" y="4435973"/>
            <a:ext cx="2856089"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70C0"/>
                </a:solidFill>
              </a:rPr>
              <a:t>真の原因を究明</a:t>
            </a:r>
          </a:p>
        </p:txBody>
      </p:sp>
      <p:sp>
        <p:nvSpPr>
          <p:cNvPr id="7" name="四角形: 角を丸くする 6">
            <a:extLst>
              <a:ext uri="{FF2B5EF4-FFF2-40B4-BE49-F238E27FC236}">
                <a16:creationId xmlns:a16="http://schemas.microsoft.com/office/drawing/2014/main" id="{CAB81DAC-6A06-CEC8-6AAB-E8311C31C251}"/>
              </a:ext>
            </a:extLst>
          </p:cNvPr>
          <p:cNvSpPr/>
          <p:nvPr/>
        </p:nvSpPr>
        <p:spPr>
          <a:xfrm>
            <a:off x="2523068" y="5476657"/>
            <a:ext cx="2856089"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70C0"/>
                </a:solidFill>
              </a:rPr>
              <a:t>やり方を一部変更</a:t>
            </a:r>
          </a:p>
        </p:txBody>
      </p:sp>
      <p:sp>
        <p:nvSpPr>
          <p:cNvPr id="8" name="テキスト ボックス 7">
            <a:extLst>
              <a:ext uri="{FF2B5EF4-FFF2-40B4-BE49-F238E27FC236}">
                <a16:creationId xmlns:a16="http://schemas.microsoft.com/office/drawing/2014/main" id="{1973A5F9-92A1-74FC-F059-CFA79BFDCDAE}"/>
              </a:ext>
            </a:extLst>
          </p:cNvPr>
          <p:cNvSpPr txBox="1"/>
          <p:nvPr/>
        </p:nvSpPr>
        <p:spPr>
          <a:xfrm>
            <a:off x="1794934" y="4470145"/>
            <a:ext cx="496711" cy="1569660"/>
          </a:xfrm>
          <a:prstGeom prst="rect">
            <a:avLst/>
          </a:prstGeom>
          <a:noFill/>
        </p:spPr>
        <p:txBody>
          <a:bodyPr wrap="square" rtlCol="0">
            <a:spAutoFit/>
          </a:bodyPr>
          <a:lstStyle/>
          <a:p>
            <a:r>
              <a:rPr kumimoji="1" lang="ja-JP" altLang="en-US" sz="2400" b="1" dirty="0">
                <a:solidFill>
                  <a:schemeClr val="bg1"/>
                </a:solidFill>
              </a:rPr>
              <a:t>問題解決</a:t>
            </a:r>
          </a:p>
        </p:txBody>
      </p:sp>
      <p:sp>
        <p:nvSpPr>
          <p:cNvPr id="9" name="矢印: 下 8">
            <a:extLst>
              <a:ext uri="{FF2B5EF4-FFF2-40B4-BE49-F238E27FC236}">
                <a16:creationId xmlns:a16="http://schemas.microsoft.com/office/drawing/2014/main" id="{CB098AB8-4A1A-9676-DEF9-569376302432}"/>
              </a:ext>
            </a:extLst>
          </p:cNvPr>
          <p:cNvSpPr/>
          <p:nvPr/>
        </p:nvSpPr>
        <p:spPr>
          <a:xfrm>
            <a:off x="3730979" y="2810931"/>
            <a:ext cx="299156" cy="2681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矢印: 下 9">
            <a:extLst>
              <a:ext uri="{FF2B5EF4-FFF2-40B4-BE49-F238E27FC236}">
                <a16:creationId xmlns:a16="http://schemas.microsoft.com/office/drawing/2014/main" id="{4F073991-42FC-DEC5-2B2C-45E09CBD5614}"/>
              </a:ext>
            </a:extLst>
          </p:cNvPr>
          <p:cNvSpPr/>
          <p:nvPr/>
        </p:nvSpPr>
        <p:spPr>
          <a:xfrm>
            <a:off x="3730979" y="3801332"/>
            <a:ext cx="299156" cy="519289"/>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96994F93-EF10-44BC-BCD0-FC4991F35252}"/>
              </a:ext>
            </a:extLst>
          </p:cNvPr>
          <p:cNvSpPr/>
          <p:nvPr/>
        </p:nvSpPr>
        <p:spPr>
          <a:xfrm>
            <a:off x="3742268" y="5037306"/>
            <a:ext cx="287867" cy="37233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42BDF654-00FD-4DE8-6A97-D5FC617B61D8}"/>
              </a:ext>
            </a:extLst>
          </p:cNvPr>
          <p:cNvSpPr txBox="1"/>
          <p:nvPr/>
        </p:nvSpPr>
        <p:spPr>
          <a:xfrm>
            <a:off x="1614313" y="3764674"/>
            <a:ext cx="1512711" cy="369332"/>
          </a:xfrm>
          <a:prstGeom prst="rect">
            <a:avLst/>
          </a:prstGeom>
          <a:noFill/>
        </p:spPr>
        <p:txBody>
          <a:bodyPr wrap="square">
            <a:spAutoFit/>
          </a:bodyPr>
          <a:lstStyle/>
          <a:p>
            <a:r>
              <a:rPr lang="ja-JP" altLang="en-US" b="1" dirty="0">
                <a:solidFill>
                  <a:srgbClr val="333333"/>
                </a:solidFill>
                <a:latin typeface="Clarimo UD PE Regular"/>
              </a:rPr>
              <a:t>悪さの排除</a:t>
            </a:r>
            <a:endParaRPr lang="ja-JP" altLang="en-US" dirty="0"/>
          </a:p>
        </p:txBody>
      </p:sp>
      <p:sp>
        <p:nvSpPr>
          <p:cNvPr id="14" name="テキスト ボックス 13">
            <a:extLst>
              <a:ext uri="{FF2B5EF4-FFF2-40B4-BE49-F238E27FC236}">
                <a16:creationId xmlns:a16="http://schemas.microsoft.com/office/drawing/2014/main" id="{31109792-F45A-067C-0D4C-4297443DBB65}"/>
              </a:ext>
            </a:extLst>
          </p:cNvPr>
          <p:cNvSpPr txBox="1"/>
          <p:nvPr/>
        </p:nvSpPr>
        <p:spPr>
          <a:xfrm>
            <a:off x="4182535" y="5003775"/>
            <a:ext cx="1512711" cy="461665"/>
          </a:xfrm>
          <a:prstGeom prst="rect">
            <a:avLst/>
          </a:prstGeom>
          <a:noFill/>
        </p:spPr>
        <p:txBody>
          <a:bodyPr wrap="square">
            <a:spAutoFit/>
          </a:bodyPr>
          <a:lstStyle/>
          <a:p>
            <a:r>
              <a:rPr lang="en-US" altLang="ja-JP" sz="2400" b="1" dirty="0">
                <a:solidFill>
                  <a:schemeClr val="bg1"/>
                </a:solidFill>
                <a:latin typeface="Clarimo UD PE Regular"/>
              </a:rPr>
              <a:t>Why?</a:t>
            </a:r>
            <a:endParaRPr lang="ja-JP" altLang="en-US" sz="2400" dirty="0">
              <a:solidFill>
                <a:schemeClr val="bg1"/>
              </a:solidFill>
            </a:endParaRPr>
          </a:p>
        </p:txBody>
      </p:sp>
      <p:sp>
        <p:nvSpPr>
          <p:cNvPr id="15" name="四角形: 角を丸くする 14">
            <a:extLst>
              <a:ext uri="{FF2B5EF4-FFF2-40B4-BE49-F238E27FC236}">
                <a16:creationId xmlns:a16="http://schemas.microsoft.com/office/drawing/2014/main" id="{8E44CDD3-1734-1290-A0F4-47E6CC602725}"/>
              </a:ext>
            </a:extLst>
          </p:cNvPr>
          <p:cNvSpPr/>
          <p:nvPr/>
        </p:nvSpPr>
        <p:spPr>
          <a:xfrm>
            <a:off x="6931380" y="2181028"/>
            <a:ext cx="2856089" cy="51928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b="1" dirty="0"/>
              <a:t>新しい仕事</a:t>
            </a:r>
          </a:p>
        </p:txBody>
      </p:sp>
      <p:sp>
        <p:nvSpPr>
          <p:cNvPr id="16" name="四角形: 角を丸くする 15">
            <a:extLst>
              <a:ext uri="{FF2B5EF4-FFF2-40B4-BE49-F238E27FC236}">
                <a16:creationId xmlns:a16="http://schemas.microsoft.com/office/drawing/2014/main" id="{78229E18-E808-94F2-57A9-AE6CB5D7C223}"/>
              </a:ext>
            </a:extLst>
          </p:cNvPr>
          <p:cNvSpPr/>
          <p:nvPr/>
        </p:nvSpPr>
        <p:spPr>
          <a:xfrm>
            <a:off x="6931380" y="3160340"/>
            <a:ext cx="2856089" cy="5192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新たなねらいが発生</a:t>
            </a:r>
          </a:p>
        </p:txBody>
      </p:sp>
      <p:sp>
        <p:nvSpPr>
          <p:cNvPr id="17" name="正方形/長方形 16">
            <a:extLst>
              <a:ext uri="{FF2B5EF4-FFF2-40B4-BE49-F238E27FC236}">
                <a16:creationId xmlns:a16="http://schemas.microsoft.com/office/drawing/2014/main" id="{13C775F0-F3A9-6FB0-0CF3-EF894CE74987}"/>
              </a:ext>
            </a:extLst>
          </p:cNvPr>
          <p:cNvSpPr/>
          <p:nvPr/>
        </p:nvSpPr>
        <p:spPr>
          <a:xfrm>
            <a:off x="6558848" y="4134006"/>
            <a:ext cx="4233333" cy="22239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2536DFBB-5026-FBF1-1985-E225AFF16181}"/>
              </a:ext>
            </a:extLst>
          </p:cNvPr>
          <p:cNvSpPr/>
          <p:nvPr/>
        </p:nvSpPr>
        <p:spPr>
          <a:xfrm>
            <a:off x="6784624" y="4427959"/>
            <a:ext cx="3177827"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dirty="0">
                <a:solidFill>
                  <a:srgbClr val="00B050"/>
                </a:solidFill>
              </a:rPr>
              <a:t>新規の方法・手段を追及</a:t>
            </a:r>
            <a:endParaRPr kumimoji="1" lang="ja-JP" altLang="en-US" sz="2000" b="1" dirty="0">
              <a:solidFill>
                <a:srgbClr val="00B050"/>
              </a:solidFill>
            </a:endParaRPr>
          </a:p>
        </p:txBody>
      </p:sp>
      <p:sp>
        <p:nvSpPr>
          <p:cNvPr id="19" name="四角形: 角を丸くする 18">
            <a:extLst>
              <a:ext uri="{FF2B5EF4-FFF2-40B4-BE49-F238E27FC236}">
                <a16:creationId xmlns:a16="http://schemas.microsoft.com/office/drawing/2014/main" id="{0B6358BA-36F6-5BD1-A76F-CECD7772B402}"/>
              </a:ext>
            </a:extLst>
          </p:cNvPr>
          <p:cNvSpPr/>
          <p:nvPr/>
        </p:nvSpPr>
        <p:spPr>
          <a:xfrm>
            <a:off x="6784624" y="5467643"/>
            <a:ext cx="3177827"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B050"/>
                </a:solidFill>
              </a:rPr>
              <a:t>新たなやり方を創造</a:t>
            </a:r>
          </a:p>
        </p:txBody>
      </p:sp>
      <p:sp>
        <p:nvSpPr>
          <p:cNvPr id="20" name="テキスト ボックス 19">
            <a:extLst>
              <a:ext uri="{FF2B5EF4-FFF2-40B4-BE49-F238E27FC236}">
                <a16:creationId xmlns:a16="http://schemas.microsoft.com/office/drawing/2014/main" id="{3D153033-4F2B-1CBC-1CED-6898FD8B55B8}"/>
              </a:ext>
            </a:extLst>
          </p:cNvPr>
          <p:cNvSpPr txBox="1"/>
          <p:nvPr/>
        </p:nvSpPr>
        <p:spPr>
          <a:xfrm>
            <a:off x="10179760" y="4470145"/>
            <a:ext cx="496711" cy="1569660"/>
          </a:xfrm>
          <a:prstGeom prst="rect">
            <a:avLst/>
          </a:prstGeom>
          <a:noFill/>
        </p:spPr>
        <p:txBody>
          <a:bodyPr wrap="square" rtlCol="0">
            <a:spAutoFit/>
          </a:bodyPr>
          <a:lstStyle/>
          <a:p>
            <a:r>
              <a:rPr kumimoji="1" lang="ja-JP" altLang="en-US" sz="2400" b="1" dirty="0">
                <a:solidFill>
                  <a:schemeClr val="bg1"/>
                </a:solidFill>
              </a:rPr>
              <a:t>課題達成</a:t>
            </a:r>
          </a:p>
        </p:txBody>
      </p:sp>
      <p:sp>
        <p:nvSpPr>
          <p:cNvPr id="21" name="矢印: 下 20">
            <a:extLst>
              <a:ext uri="{FF2B5EF4-FFF2-40B4-BE49-F238E27FC236}">
                <a16:creationId xmlns:a16="http://schemas.microsoft.com/office/drawing/2014/main" id="{EBA616E7-6893-5258-BFE6-827AE882524E}"/>
              </a:ext>
            </a:extLst>
          </p:cNvPr>
          <p:cNvSpPr/>
          <p:nvPr/>
        </p:nvSpPr>
        <p:spPr>
          <a:xfrm>
            <a:off x="8144935" y="2801917"/>
            <a:ext cx="299156" cy="2681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1DE96AFD-4E2F-E453-EC53-9B707CB6ED62}"/>
              </a:ext>
            </a:extLst>
          </p:cNvPr>
          <p:cNvSpPr/>
          <p:nvPr/>
        </p:nvSpPr>
        <p:spPr>
          <a:xfrm>
            <a:off x="8144935" y="3792318"/>
            <a:ext cx="299156" cy="519289"/>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5DE9EBBC-42EE-69C4-9607-2F1A987E73EC}"/>
              </a:ext>
            </a:extLst>
          </p:cNvPr>
          <p:cNvSpPr/>
          <p:nvPr/>
        </p:nvSpPr>
        <p:spPr>
          <a:xfrm>
            <a:off x="8156224" y="5028292"/>
            <a:ext cx="287867" cy="37233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B0E3FAC2-F828-5ABC-8353-B4CB5F64E298}"/>
              </a:ext>
            </a:extLst>
          </p:cNvPr>
          <p:cNvSpPr txBox="1"/>
          <p:nvPr/>
        </p:nvSpPr>
        <p:spPr>
          <a:xfrm>
            <a:off x="9423404" y="3779334"/>
            <a:ext cx="1512711" cy="369332"/>
          </a:xfrm>
          <a:prstGeom prst="rect">
            <a:avLst/>
          </a:prstGeom>
          <a:noFill/>
        </p:spPr>
        <p:txBody>
          <a:bodyPr wrap="square">
            <a:spAutoFit/>
          </a:bodyPr>
          <a:lstStyle/>
          <a:p>
            <a:r>
              <a:rPr lang="ja-JP" altLang="en-US" b="1" dirty="0">
                <a:solidFill>
                  <a:srgbClr val="333333"/>
                </a:solidFill>
                <a:latin typeface="Clarimo UD PE Regular"/>
              </a:rPr>
              <a:t>良さの創造</a:t>
            </a:r>
            <a:endParaRPr lang="ja-JP" altLang="en-US" dirty="0"/>
          </a:p>
        </p:txBody>
      </p:sp>
      <p:sp>
        <p:nvSpPr>
          <p:cNvPr id="25" name="テキスト ボックス 24">
            <a:extLst>
              <a:ext uri="{FF2B5EF4-FFF2-40B4-BE49-F238E27FC236}">
                <a16:creationId xmlns:a16="http://schemas.microsoft.com/office/drawing/2014/main" id="{C7CD98CE-8E7D-3E63-0610-07BB0A343669}"/>
              </a:ext>
            </a:extLst>
          </p:cNvPr>
          <p:cNvSpPr txBox="1"/>
          <p:nvPr/>
        </p:nvSpPr>
        <p:spPr>
          <a:xfrm>
            <a:off x="8596491" y="4994761"/>
            <a:ext cx="1512711" cy="461665"/>
          </a:xfrm>
          <a:prstGeom prst="rect">
            <a:avLst/>
          </a:prstGeom>
          <a:noFill/>
        </p:spPr>
        <p:txBody>
          <a:bodyPr wrap="square">
            <a:spAutoFit/>
          </a:bodyPr>
          <a:lstStyle/>
          <a:p>
            <a:r>
              <a:rPr lang="en-US" altLang="ja-JP" sz="2400" b="1" dirty="0">
                <a:solidFill>
                  <a:schemeClr val="bg1"/>
                </a:solidFill>
                <a:latin typeface="Clarimo UD PE Regular"/>
              </a:rPr>
              <a:t>How?</a:t>
            </a:r>
            <a:endParaRPr lang="ja-JP" altLang="en-US" sz="2400" dirty="0">
              <a:solidFill>
                <a:schemeClr val="bg1"/>
              </a:solidFill>
            </a:endParaRPr>
          </a:p>
        </p:txBody>
      </p:sp>
      <p:sp>
        <p:nvSpPr>
          <p:cNvPr id="26" name="矢印: 折線 25">
            <a:extLst>
              <a:ext uri="{FF2B5EF4-FFF2-40B4-BE49-F238E27FC236}">
                <a16:creationId xmlns:a16="http://schemas.microsoft.com/office/drawing/2014/main" id="{0F123CD5-AE49-2BFE-E8E2-7500300CFD39}"/>
              </a:ext>
            </a:extLst>
          </p:cNvPr>
          <p:cNvSpPr/>
          <p:nvPr/>
        </p:nvSpPr>
        <p:spPr>
          <a:xfrm flipV="1">
            <a:off x="4481690" y="2731351"/>
            <a:ext cx="3420534" cy="26811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四角形: 角を丸くする 26">
            <a:extLst>
              <a:ext uri="{FF2B5EF4-FFF2-40B4-BE49-F238E27FC236}">
                <a16:creationId xmlns:a16="http://schemas.microsoft.com/office/drawing/2014/main" id="{E3F799F7-BA13-E344-7465-204E53E5302C}"/>
              </a:ext>
            </a:extLst>
          </p:cNvPr>
          <p:cNvSpPr/>
          <p:nvPr/>
        </p:nvSpPr>
        <p:spPr>
          <a:xfrm>
            <a:off x="5517445" y="2743352"/>
            <a:ext cx="1349023" cy="38523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b="1" dirty="0">
                <a:solidFill>
                  <a:schemeClr val="tx1"/>
                </a:solidFill>
              </a:rPr>
              <a:t>現状打破</a:t>
            </a:r>
            <a:endParaRPr kumimoji="1" lang="ja-JP" altLang="en-US" b="1" dirty="0">
              <a:solidFill>
                <a:schemeClr val="tx1"/>
              </a:solidFill>
            </a:endParaRPr>
          </a:p>
        </p:txBody>
      </p:sp>
    </p:spTree>
    <p:extLst>
      <p:ext uri="{BB962C8B-B14F-4D97-AF65-F5344CB8AC3E}">
        <p14:creationId xmlns:p14="http://schemas.microsoft.com/office/powerpoint/2010/main" val="243368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556" y="1024335"/>
            <a:ext cx="10678887" cy="1754326"/>
          </a:xfrm>
          <a:prstGeom prst="rect">
            <a:avLst/>
          </a:prstGeom>
          <a:noFill/>
        </p:spPr>
        <p:txBody>
          <a:bodyPr wrap="square" rtlCol="0">
            <a:spAutoFit/>
          </a:bodyPr>
          <a:lstStyle/>
          <a:p>
            <a:r>
              <a:rPr lang="ja-JP" altLang="en-US" sz="2400" b="1" dirty="0">
                <a:solidFill>
                  <a:srgbClr val="FF0000"/>
                </a:solidFill>
              </a:rPr>
              <a:t>後工程はお客様</a:t>
            </a:r>
            <a:endParaRPr lang="en-US" altLang="ja-JP" sz="2400" b="1" dirty="0">
              <a:solidFill>
                <a:srgbClr val="FF0000"/>
              </a:solidFill>
            </a:endParaRPr>
          </a:p>
          <a:p>
            <a:endParaRPr lang="en-US" altLang="ja-JP" sz="1200" dirty="0"/>
          </a:p>
          <a:p>
            <a:r>
              <a:rPr lang="ja-JP" altLang="en-US" sz="2400" dirty="0"/>
              <a:t>自工程の仕事の良し悪しは、</a:t>
            </a:r>
            <a:r>
              <a:rPr lang="ja-JP" altLang="en-US" sz="2400" b="1" dirty="0"/>
              <a:t>後工程の評価につながる</a:t>
            </a:r>
            <a:r>
              <a:rPr lang="ja-JP" altLang="en-US" sz="2400" dirty="0"/>
              <a:t>こととなり、この評価指標は満足度という指標で測れることから、「後工程をお客様」と捉えて仕事をするという考え方のこと。</a:t>
            </a:r>
            <a:endParaRPr lang="en-US" altLang="ja-JP" sz="2400" dirty="0"/>
          </a:p>
        </p:txBody>
      </p:sp>
      <p:pic>
        <p:nvPicPr>
          <p:cNvPr id="2" name="Picture 16">
            <a:extLst>
              <a:ext uri="{FF2B5EF4-FFF2-40B4-BE49-F238E27FC236}">
                <a16:creationId xmlns:a16="http://schemas.microsoft.com/office/drawing/2014/main" id="{1784F579-19D0-3BDA-7F93-A2A8A3717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160" y="3887562"/>
            <a:ext cx="758580" cy="6864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6">
            <a:extLst>
              <a:ext uri="{FF2B5EF4-FFF2-40B4-BE49-F238E27FC236}">
                <a16:creationId xmlns:a16="http://schemas.microsoft.com/office/drawing/2014/main" id="{3F86FB03-4040-E78A-010F-ADF08C2B6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55" y="3827184"/>
            <a:ext cx="758580" cy="6864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a:extLst>
              <a:ext uri="{FF2B5EF4-FFF2-40B4-BE49-F238E27FC236}">
                <a16:creationId xmlns:a16="http://schemas.microsoft.com/office/drawing/2014/main" id="{06893AD0-C3E4-1C1F-6C4D-7A54E36F0E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5389" y="3429000"/>
            <a:ext cx="758580" cy="686427"/>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B1A5C9A-E55E-A86B-5945-5B6EEA93C2C5}"/>
              </a:ext>
            </a:extLst>
          </p:cNvPr>
          <p:cNvSpPr txBox="1"/>
          <p:nvPr/>
        </p:nvSpPr>
        <p:spPr>
          <a:xfrm>
            <a:off x="2615389" y="4548088"/>
            <a:ext cx="852339" cy="338554"/>
          </a:xfrm>
          <a:prstGeom prst="rect">
            <a:avLst/>
          </a:prstGeom>
          <a:noFill/>
        </p:spPr>
        <p:txBody>
          <a:bodyPr wrap="square">
            <a:spAutoFit/>
          </a:bodyPr>
          <a:lstStyle/>
          <a:p>
            <a:r>
              <a:rPr lang="ja-JP" altLang="en-US" sz="1600" b="1" dirty="0"/>
              <a:t>前工程</a:t>
            </a:r>
          </a:p>
        </p:txBody>
      </p:sp>
      <p:pic>
        <p:nvPicPr>
          <p:cNvPr id="7" name="Picture 14">
            <a:extLst>
              <a:ext uri="{FF2B5EF4-FFF2-40B4-BE49-F238E27FC236}">
                <a16:creationId xmlns:a16="http://schemas.microsoft.com/office/drawing/2014/main" id="{EAF63F9A-26B8-3D65-31EE-D044F9E8F8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9204" y="3449358"/>
            <a:ext cx="1003084" cy="959761"/>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A936A97-8827-6177-B388-7C20C3A69B59}"/>
              </a:ext>
            </a:extLst>
          </p:cNvPr>
          <p:cNvSpPr txBox="1"/>
          <p:nvPr/>
        </p:nvSpPr>
        <p:spPr>
          <a:xfrm>
            <a:off x="5044576" y="4548088"/>
            <a:ext cx="852339" cy="338554"/>
          </a:xfrm>
          <a:prstGeom prst="rect">
            <a:avLst/>
          </a:prstGeom>
          <a:noFill/>
        </p:spPr>
        <p:txBody>
          <a:bodyPr wrap="square">
            <a:spAutoFit/>
          </a:bodyPr>
          <a:lstStyle/>
          <a:p>
            <a:r>
              <a:rPr lang="ja-JP" altLang="en-US" sz="1600" b="1" dirty="0"/>
              <a:t>自工程</a:t>
            </a:r>
          </a:p>
        </p:txBody>
      </p:sp>
      <p:pic>
        <p:nvPicPr>
          <p:cNvPr id="4098" name="Picture 2">
            <a:extLst>
              <a:ext uri="{FF2B5EF4-FFF2-40B4-BE49-F238E27FC236}">
                <a16:creationId xmlns:a16="http://schemas.microsoft.com/office/drawing/2014/main" id="{86B753DE-75D0-7946-0492-A191077C9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1934" y="2977753"/>
            <a:ext cx="1914211" cy="169886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369F8E4D-0B0D-154C-CCB0-BD9E6A372450}"/>
              </a:ext>
            </a:extLst>
          </p:cNvPr>
          <p:cNvSpPr txBox="1"/>
          <p:nvPr/>
        </p:nvSpPr>
        <p:spPr>
          <a:xfrm>
            <a:off x="7990418" y="4548088"/>
            <a:ext cx="852339" cy="338554"/>
          </a:xfrm>
          <a:prstGeom prst="rect">
            <a:avLst/>
          </a:prstGeom>
          <a:noFill/>
        </p:spPr>
        <p:txBody>
          <a:bodyPr wrap="square">
            <a:spAutoFit/>
          </a:bodyPr>
          <a:lstStyle/>
          <a:p>
            <a:r>
              <a:rPr lang="ja-JP" altLang="en-US" sz="1600" b="1" dirty="0">
                <a:solidFill>
                  <a:srgbClr val="FF0000"/>
                </a:solidFill>
              </a:rPr>
              <a:t>後</a:t>
            </a:r>
            <a:r>
              <a:rPr lang="ja-JP" altLang="en-US" sz="1600" b="1" dirty="0"/>
              <a:t>工程</a:t>
            </a:r>
          </a:p>
        </p:txBody>
      </p:sp>
      <p:sp>
        <p:nvSpPr>
          <p:cNvPr id="10" name="矢印: 右 9">
            <a:extLst>
              <a:ext uri="{FF2B5EF4-FFF2-40B4-BE49-F238E27FC236}">
                <a16:creationId xmlns:a16="http://schemas.microsoft.com/office/drawing/2014/main" id="{6ADA97F9-C73A-98E3-FC86-36F088F6ABC3}"/>
              </a:ext>
            </a:extLst>
          </p:cNvPr>
          <p:cNvSpPr/>
          <p:nvPr/>
        </p:nvSpPr>
        <p:spPr>
          <a:xfrm>
            <a:off x="3918857" y="3887562"/>
            <a:ext cx="825118" cy="273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A2CB91B2-9715-7642-AA65-A711D4910FFE}"/>
              </a:ext>
            </a:extLst>
          </p:cNvPr>
          <p:cNvSpPr/>
          <p:nvPr/>
        </p:nvSpPr>
        <p:spPr>
          <a:xfrm>
            <a:off x="6311587" y="3903184"/>
            <a:ext cx="825118" cy="2735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3CEBD8CF-3346-BA6F-18A9-6323096DAE7D}"/>
              </a:ext>
            </a:extLst>
          </p:cNvPr>
          <p:cNvSpPr txBox="1"/>
          <p:nvPr/>
        </p:nvSpPr>
        <p:spPr>
          <a:xfrm>
            <a:off x="3648084" y="3549008"/>
            <a:ext cx="1344405" cy="338554"/>
          </a:xfrm>
          <a:prstGeom prst="rect">
            <a:avLst/>
          </a:prstGeom>
          <a:noFill/>
        </p:spPr>
        <p:txBody>
          <a:bodyPr wrap="square">
            <a:spAutoFit/>
          </a:bodyPr>
          <a:lstStyle/>
          <a:p>
            <a:r>
              <a:rPr lang="ja-JP" altLang="en-US" sz="1600" b="1" dirty="0"/>
              <a:t>付加価値</a:t>
            </a:r>
            <a:r>
              <a:rPr lang="en-US" altLang="ja-JP" sz="1600" b="1" dirty="0"/>
              <a:t>UP</a:t>
            </a:r>
            <a:endParaRPr lang="ja-JP" altLang="en-US" sz="1600" b="1" dirty="0"/>
          </a:p>
        </p:txBody>
      </p:sp>
      <p:sp>
        <p:nvSpPr>
          <p:cNvPr id="13" name="テキスト ボックス 12">
            <a:extLst>
              <a:ext uri="{FF2B5EF4-FFF2-40B4-BE49-F238E27FC236}">
                <a16:creationId xmlns:a16="http://schemas.microsoft.com/office/drawing/2014/main" id="{3856B851-98C4-3E14-9C70-FC2423DED91A}"/>
              </a:ext>
            </a:extLst>
          </p:cNvPr>
          <p:cNvSpPr txBox="1"/>
          <p:nvPr/>
        </p:nvSpPr>
        <p:spPr>
          <a:xfrm>
            <a:off x="6078580" y="3549008"/>
            <a:ext cx="1344405" cy="338554"/>
          </a:xfrm>
          <a:prstGeom prst="rect">
            <a:avLst/>
          </a:prstGeom>
          <a:noFill/>
        </p:spPr>
        <p:txBody>
          <a:bodyPr wrap="square">
            <a:spAutoFit/>
          </a:bodyPr>
          <a:lstStyle/>
          <a:p>
            <a:r>
              <a:rPr lang="ja-JP" altLang="en-US" sz="1600" b="1" dirty="0"/>
              <a:t>付加価値</a:t>
            </a:r>
            <a:r>
              <a:rPr lang="en-US" altLang="ja-JP" sz="1600" b="1" dirty="0"/>
              <a:t>UP</a:t>
            </a:r>
            <a:endParaRPr lang="ja-JP" altLang="en-US" sz="1600" b="1" dirty="0"/>
          </a:p>
        </p:txBody>
      </p:sp>
      <p:pic>
        <p:nvPicPr>
          <p:cNvPr id="4100" name="Picture 4">
            <a:extLst>
              <a:ext uri="{FF2B5EF4-FFF2-40B4-BE49-F238E27FC236}">
                <a16:creationId xmlns:a16="http://schemas.microsoft.com/office/drawing/2014/main" id="{4F921DC0-00D4-68BA-C0EA-970F582B7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555189" y="4946270"/>
            <a:ext cx="8683451" cy="785182"/>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E43AE73-A5FE-5346-ED06-8E8F3A1E4A99}"/>
              </a:ext>
            </a:extLst>
          </p:cNvPr>
          <p:cNvSpPr txBox="1"/>
          <p:nvPr/>
        </p:nvSpPr>
        <p:spPr>
          <a:xfrm>
            <a:off x="4320286" y="5502518"/>
            <a:ext cx="2522945" cy="338554"/>
          </a:xfrm>
          <a:prstGeom prst="rect">
            <a:avLst/>
          </a:prstGeom>
          <a:noFill/>
        </p:spPr>
        <p:txBody>
          <a:bodyPr wrap="square">
            <a:spAutoFit/>
          </a:bodyPr>
          <a:lstStyle/>
          <a:p>
            <a:r>
              <a:rPr lang="ja-JP" altLang="en-US" sz="1600" b="1" dirty="0">
                <a:solidFill>
                  <a:srgbClr val="FF0000"/>
                </a:solidFill>
              </a:rPr>
              <a:t>不具合発生による損失</a:t>
            </a:r>
          </a:p>
        </p:txBody>
      </p:sp>
      <p:sp>
        <p:nvSpPr>
          <p:cNvPr id="16" name="テキスト ボックス 15">
            <a:extLst>
              <a:ext uri="{FF2B5EF4-FFF2-40B4-BE49-F238E27FC236}">
                <a16:creationId xmlns:a16="http://schemas.microsoft.com/office/drawing/2014/main" id="{5D17F608-779E-56F7-7E73-A64AADB0E38A}"/>
              </a:ext>
            </a:extLst>
          </p:cNvPr>
          <p:cNvSpPr txBox="1"/>
          <p:nvPr/>
        </p:nvSpPr>
        <p:spPr>
          <a:xfrm>
            <a:off x="1760439" y="5169584"/>
            <a:ext cx="430101" cy="400110"/>
          </a:xfrm>
          <a:prstGeom prst="rect">
            <a:avLst/>
          </a:prstGeom>
          <a:noFill/>
        </p:spPr>
        <p:txBody>
          <a:bodyPr wrap="square">
            <a:spAutoFit/>
          </a:bodyPr>
          <a:lstStyle/>
          <a:p>
            <a:r>
              <a:rPr lang="ja-JP" altLang="en-US" sz="2000" b="1" dirty="0"/>
              <a:t>小</a:t>
            </a:r>
          </a:p>
        </p:txBody>
      </p:sp>
      <p:sp>
        <p:nvSpPr>
          <p:cNvPr id="17" name="テキスト ボックス 16">
            <a:extLst>
              <a:ext uri="{FF2B5EF4-FFF2-40B4-BE49-F238E27FC236}">
                <a16:creationId xmlns:a16="http://schemas.microsoft.com/office/drawing/2014/main" id="{AA915AEE-B4D3-95EF-AA43-7D98EFE82CA6}"/>
              </a:ext>
            </a:extLst>
          </p:cNvPr>
          <p:cNvSpPr txBox="1"/>
          <p:nvPr/>
        </p:nvSpPr>
        <p:spPr>
          <a:xfrm>
            <a:off x="9608328" y="5138806"/>
            <a:ext cx="430101" cy="400110"/>
          </a:xfrm>
          <a:prstGeom prst="rect">
            <a:avLst/>
          </a:prstGeom>
          <a:noFill/>
        </p:spPr>
        <p:txBody>
          <a:bodyPr wrap="square">
            <a:spAutoFit/>
          </a:bodyPr>
          <a:lstStyle/>
          <a:p>
            <a:r>
              <a:rPr lang="ja-JP" altLang="en-US" sz="2000" b="1" dirty="0"/>
              <a:t>大</a:t>
            </a:r>
          </a:p>
        </p:txBody>
      </p:sp>
    </p:spTree>
    <p:extLst>
      <p:ext uri="{BB962C8B-B14F-4D97-AF65-F5344CB8AC3E}">
        <p14:creationId xmlns:p14="http://schemas.microsoft.com/office/powerpoint/2010/main" val="23178681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336794" y="534674"/>
            <a:ext cx="9895116" cy="1384995"/>
          </a:xfrm>
          <a:prstGeom prst="rect">
            <a:avLst/>
          </a:prstGeom>
          <a:noFill/>
        </p:spPr>
        <p:txBody>
          <a:bodyPr wrap="square" rtlCol="0">
            <a:spAutoFit/>
          </a:bodyPr>
          <a:lstStyle/>
          <a:p>
            <a:r>
              <a:rPr lang="ja-JP" altLang="en-US" sz="2400" b="1" dirty="0">
                <a:solidFill>
                  <a:srgbClr val="FF0000"/>
                </a:solidFill>
              </a:rPr>
              <a:t>課題達成型</a:t>
            </a:r>
            <a:r>
              <a:rPr lang="en-US" altLang="ja-JP" sz="2400" b="1" dirty="0">
                <a:solidFill>
                  <a:srgbClr val="FF0000"/>
                </a:solidFill>
              </a:rPr>
              <a:t>QC</a:t>
            </a:r>
            <a:r>
              <a:rPr lang="ja-JP" altLang="en-US" sz="2400" b="1" dirty="0">
                <a:solidFill>
                  <a:srgbClr val="FF0000"/>
                </a:solidFill>
              </a:rPr>
              <a:t>ストーリー</a:t>
            </a:r>
            <a:endParaRPr lang="en-US" altLang="ja-JP" sz="2400" b="1" dirty="0">
              <a:solidFill>
                <a:srgbClr val="FF0000"/>
              </a:solidFill>
            </a:endParaRPr>
          </a:p>
          <a:p>
            <a:endParaRPr lang="en-US" altLang="ja-JP" sz="1200" dirty="0"/>
          </a:p>
          <a:p>
            <a:r>
              <a:rPr lang="ja-JP" altLang="en-US" sz="2400" b="1" i="0" dirty="0">
                <a:solidFill>
                  <a:srgbClr val="333333"/>
                </a:solidFill>
                <a:effectLst/>
                <a:latin typeface="Clarimo UD PE Regular"/>
              </a:rPr>
              <a:t>新しい方策、手段を追及して新しい方法を創出することを重視する。</a:t>
            </a:r>
            <a:r>
              <a:rPr lang="ja-JP" altLang="en-US" sz="2400" i="0" dirty="0">
                <a:solidFill>
                  <a:srgbClr val="333333"/>
                </a:solidFill>
                <a:effectLst/>
                <a:latin typeface="Clarimo UD PE Regular"/>
              </a:rPr>
              <a:t>新規業務への対応や現状打破を行いたい時に利用する。</a:t>
            </a:r>
            <a:endParaRPr lang="en-US" altLang="ja-JP" sz="2400" dirty="0"/>
          </a:p>
        </p:txBody>
      </p:sp>
      <p:sp>
        <p:nvSpPr>
          <p:cNvPr id="2" name="四角形: 角を丸くする 1">
            <a:extLst>
              <a:ext uri="{FF2B5EF4-FFF2-40B4-BE49-F238E27FC236}">
                <a16:creationId xmlns:a16="http://schemas.microsoft.com/office/drawing/2014/main" id="{0B51DADF-EE6E-B320-9DE8-14F4530BD7E5}"/>
              </a:ext>
            </a:extLst>
          </p:cNvPr>
          <p:cNvSpPr/>
          <p:nvPr/>
        </p:nvSpPr>
        <p:spPr>
          <a:xfrm>
            <a:off x="6084717" y="2031998"/>
            <a:ext cx="5046128" cy="4515556"/>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四角形: 角を丸くする 2">
            <a:extLst>
              <a:ext uri="{FF2B5EF4-FFF2-40B4-BE49-F238E27FC236}">
                <a16:creationId xmlns:a16="http://schemas.microsoft.com/office/drawing/2014/main" id="{77E0559C-137E-E653-3975-F6DD467BFB36}"/>
              </a:ext>
            </a:extLst>
          </p:cNvPr>
          <p:cNvSpPr/>
          <p:nvPr/>
        </p:nvSpPr>
        <p:spPr>
          <a:xfrm>
            <a:off x="2517424" y="2190042"/>
            <a:ext cx="2856089" cy="5192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従来からの仕事</a:t>
            </a:r>
          </a:p>
        </p:txBody>
      </p:sp>
      <p:sp>
        <p:nvSpPr>
          <p:cNvPr id="5" name="四角形: 角を丸くする 4">
            <a:extLst>
              <a:ext uri="{FF2B5EF4-FFF2-40B4-BE49-F238E27FC236}">
                <a16:creationId xmlns:a16="http://schemas.microsoft.com/office/drawing/2014/main" id="{4EE1CBF2-A77A-A0F9-FB87-72300D26D1E6}"/>
              </a:ext>
            </a:extLst>
          </p:cNvPr>
          <p:cNvSpPr/>
          <p:nvPr/>
        </p:nvSpPr>
        <p:spPr>
          <a:xfrm>
            <a:off x="2517424" y="3169354"/>
            <a:ext cx="2856089" cy="5192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目標とのギャップが発生</a:t>
            </a:r>
          </a:p>
        </p:txBody>
      </p:sp>
      <p:sp>
        <p:nvSpPr>
          <p:cNvPr id="6" name="正方形/長方形 5">
            <a:extLst>
              <a:ext uri="{FF2B5EF4-FFF2-40B4-BE49-F238E27FC236}">
                <a16:creationId xmlns:a16="http://schemas.microsoft.com/office/drawing/2014/main" id="{C016C013-3B02-4071-5192-F07B52AA0D0D}"/>
              </a:ext>
            </a:extLst>
          </p:cNvPr>
          <p:cNvSpPr/>
          <p:nvPr/>
        </p:nvSpPr>
        <p:spPr>
          <a:xfrm>
            <a:off x="1614313" y="4143020"/>
            <a:ext cx="4233333" cy="2223911"/>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sp>
        <p:nvSpPr>
          <p:cNvPr id="7" name="四角形: 角を丸くする 6">
            <a:extLst>
              <a:ext uri="{FF2B5EF4-FFF2-40B4-BE49-F238E27FC236}">
                <a16:creationId xmlns:a16="http://schemas.microsoft.com/office/drawing/2014/main" id="{9BFA0B92-CA27-0B8A-E1BD-AB0EB5A5A6E7}"/>
              </a:ext>
            </a:extLst>
          </p:cNvPr>
          <p:cNvSpPr/>
          <p:nvPr/>
        </p:nvSpPr>
        <p:spPr>
          <a:xfrm>
            <a:off x="2517424" y="4435973"/>
            <a:ext cx="2856089"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70C0"/>
                </a:solidFill>
              </a:rPr>
              <a:t>真の原因を究明</a:t>
            </a:r>
          </a:p>
        </p:txBody>
      </p:sp>
      <p:sp>
        <p:nvSpPr>
          <p:cNvPr id="8" name="四角形: 角を丸くする 7">
            <a:extLst>
              <a:ext uri="{FF2B5EF4-FFF2-40B4-BE49-F238E27FC236}">
                <a16:creationId xmlns:a16="http://schemas.microsoft.com/office/drawing/2014/main" id="{6BD62253-6110-C4B0-35A5-B6D2E7970D36}"/>
              </a:ext>
            </a:extLst>
          </p:cNvPr>
          <p:cNvSpPr/>
          <p:nvPr/>
        </p:nvSpPr>
        <p:spPr>
          <a:xfrm>
            <a:off x="2523068" y="5476657"/>
            <a:ext cx="2856089"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70C0"/>
                </a:solidFill>
              </a:rPr>
              <a:t>やり方を一部変更</a:t>
            </a:r>
          </a:p>
        </p:txBody>
      </p:sp>
      <p:sp>
        <p:nvSpPr>
          <p:cNvPr id="9" name="テキスト ボックス 8">
            <a:extLst>
              <a:ext uri="{FF2B5EF4-FFF2-40B4-BE49-F238E27FC236}">
                <a16:creationId xmlns:a16="http://schemas.microsoft.com/office/drawing/2014/main" id="{686315FB-CD09-ED75-4170-1548D7E30D1F}"/>
              </a:ext>
            </a:extLst>
          </p:cNvPr>
          <p:cNvSpPr txBox="1"/>
          <p:nvPr/>
        </p:nvSpPr>
        <p:spPr>
          <a:xfrm>
            <a:off x="1794934" y="4470145"/>
            <a:ext cx="496711" cy="1569660"/>
          </a:xfrm>
          <a:prstGeom prst="rect">
            <a:avLst/>
          </a:prstGeom>
          <a:noFill/>
        </p:spPr>
        <p:txBody>
          <a:bodyPr wrap="square" rtlCol="0">
            <a:spAutoFit/>
          </a:bodyPr>
          <a:lstStyle/>
          <a:p>
            <a:r>
              <a:rPr kumimoji="1" lang="ja-JP" altLang="en-US" sz="2400" b="1" dirty="0">
                <a:solidFill>
                  <a:schemeClr val="bg1"/>
                </a:solidFill>
              </a:rPr>
              <a:t>問題解決</a:t>
            </a:r>
          </a:p>
        </p:txBody>
      </p:sp>
      <p:sp>
        <p:nvSpPr>
          <p:cNvPr id="10" name="矢印: 下 9">
            <a:extLst>
              <a:ext uri="{FF2B5EF4-FFF2-40B4-BE49-F238E27FC236}">
                <a16:creationId xmlns:a16="http://schemas.microsoft.com/office/drawing/2014/main" id="{B770DFFB-B58A-2A6B-5322-BE50E907822F}"/>
              </a:ext>
            </a:extLst>
          </p:cNvPr>
          <p:cNvSpPr/>
          <p:nvPr/>
        </p:nvSpPr>
        <p:spPr>
          <a:xfrm>
            <a:off x="3730979" y="2810931"/>
            <a:ext cx="299156" cy="2681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1" name="矢印: 下 10">
            <a:extLst>
              <a:ext uri="{FF2B5EF4-FFF2-40B4-BE49-F238E27FC236}">
                <a16:creationId xmlns:a16="http://schemas.microsoft.com/office/drawing/2014/main" id="{DD57F3AC-DE0E-8DD1-D139-2013468848EB}"/>
              </a:ext>
            </a:extLst>
          </p:cNvPr>
          <p:cNvSpPr/>
          <p:nvPr/>
        </p:nvSpPr>
        <p:spPr>
          <a:xfrm>
            <a:off x="3730979" y="3801332"/>
            <a:ext cx="299156" cy="519289"/>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0F1FDB42-169F-F833-CCD6-F810C3BC7BDE}"/>
              </a:ext>
            </a:extLst>
          </p:cNvPr>
          <p:cNvSpPr/>
          <p:nvPr/>
        </p:nvSpPr>
        <p:spPr>
          <a:xfrm>
            <a:off x="3742268" y="5037306"/>
            <a:ext cx="287867" cy="37233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8552DE7F-D0A7-E6A5-3DD4-ED313546F7B0}"/>
              </a:ext>
            </a:extLst>
          </p:cNvPr>
          <p:cNvSpPr txBox="1"/>
          <p:nvPr/>
        </p:nvSpPr>
        <p:spPr>
          <a:xfrm>
            <a:off x="1614313" y="3764674"/>
            <a:ext cx="1512711" cy="369332"/>
          </a:xfrm>
          <a:prstGeom prst="rect">
            <a:avLst/>
          </a:prstGeom>
          <a:noFill/>
        </p:spPr>
        <p:txBody>
          <a:bodyPr wrap="square">
            <a:spAutoFit/>
          </a:bodyPr>
          <a:lstStyle/>
          <a:p>
            <a:r>
              <a:rPr lang="ja-JP" altLang="en-US" b="1" dirty="0">
                <a:solidFill>
                  <a:srgbClr val="333333"/>
                </a:solidFill>
                <a:latin typeface="Clarimo UD PE Regular"/>
              </a:rPr>
              <a:t>悪さの排除</a:t>
            </a:r>
            <a:endParaRPr lang="ja-JP" altLang="en-US" dirty="0"/>
          </a:p>
        </p:txBody>
      </p:sp>
      <p:sp>
        <p:nvSpPr>
          <p:cNvPr id="14" name="テキスト ボックス 13">
            <a:extLst>
              <a:ext uri="{FF2B5EF4-FFF2-40B4-BE49-F238E27FC236}">
                <a16:creationId xmlns:a16="http://schemas.microsoft.com/office/drawing/2014/main" id="{174C0BF4-6DD7-6D31-C60F-BAAC8C40A379}"/>
              </a:ext>
            </a:extLst>
          </p:cNvPr>
          <p:cNvSpPr txBox="1"/>
          <p:nvPr/>
        </p:nvSpPr>
        <p:spPr>
          <a:xfrm>
            <a:off x="4182535" y="5003775"/>
            <a:ext cx="1512711" cy="461665"/>
          </a:xfrm>
          <a:prstGeom prst="rect">
            <a:avLst/>
          </a:prstGeom>
          <a:noFill/>
        </p:spPr>
        <p:txBody>
          <a:bodyPr wrap="square">
            <a:spAutoFit/>
          </a:bodyPr>
          <a:lstStyle/>
          <a:p>
            <a:r>
              <a:rPr lang="en-US" altLang="ja-JP" sz="2400" b="1" dirty="0">
                <a:solidFill>
                  <a:schemeClr val="bg1"/>
                </a:solidFill>
                <a:latin typeface="Clarimo UD PE Regular"/>
              </a:rPr>
              <a:t>Why?</a:t>
            </a:r>
            <a:endParaRPr lang="ja-JP" altLang="en-US" sz="2400" dirty="0">
              <a:solidFill>
                <a:schemeClr val="bg1"/>
              </a:solidFill>
            </a:endParaRPr>
          </a:p>
        </p:txBody>
      </p:sp>
      <p:sp>
        <p:nvSpPr>
          <p:cNvPr id="15" name="四角形: 角を丸くする 14">
            <a:extLst>
              <a:ext uri="{FF2B5EF4-FFF2-40B4-BE49-F238E27FC236}">
                <a16:creationId xmlns:a16="http://schemas.microsoft.com/office/drawing/2014/main" id="{8EF95FB2-361A-B97E-DF1C-D2BF68238C55}"/>
              </a:ext>
            </a:extLst>
          </p:cNvPr>
          <p:cNvSpPr/>
          <p:nvPr/>
        </p:nvSpPr>
        <p:spPr>
          <a:xfrm>
            <a:off x="6931380" y="2181028"/>
            <a:ext cx="2856089" cy="519289"/>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b="1" dirty="0"/>
              <a:t>新しい仕事</a:t>
            </a:r>
          </a:p>
        </p:txBody>
      </p:sp>
      <p:sp>
        <p:nvSpPr>
          <p:cNvPr id="16" name="四角形: 角を丸くする 15">
            <a:extLst>
              <a:ext uri="{FF2B5EF4-FFF2-40B4-BE49-F238E27FC236}">
                <a16:creationId xmlns:a16="http://schemas.microsoft.com/office/drawing/2014/main" id="{E9323BFF-B575-A2D4-E8F9-798B1FD7FF78}"/>
              </a:ext>
            </a:extLst>
          </p:cNvPr>
          <p:cNvSpPr/>
          <p:nvPr/>
        </p:nvSpPr>
        <p:spPr>
          <a:xfrm>
            <a:off x="6931380" y="3160340"/>
            <a:ext cx="2856089" cy="51928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新たなねらいが発生</a:t>
            </a:r>
          </a:p>
        </p:txBody>
      </p:sp>
      <p:sp>
        <p:nvSpPr>
          <p:cNvPr id="17" name="正方形/長方形 16">
            <a:extLst>
              <a:ext uri="{FF2B5EF4-FFF2-40B4-BE49-F238E27FC236}">
                <a16:creationId xmlns:a16="http://schemas.microsoft.com/office/drawing/2014/main" id="{716971ED-6CDB-8D90-3FA6-72FE0D8EC60C}"/>
              </a:ext>
            </a:extLst>
          </p:cNvPr>
          <p:cNvSpPr/>
          <p:nvPr/>
        </p:nvSpPr>
        <p:spPr>
          <a:xfrm>
            <a:off x="6558848" y="4134006"/>
            <a:ext cx="4233333" cy="222391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7AA12B85-34AA-95CB-1D74-7702BB2CBBD7}"/>
              </a:ext>
            </a:extLst>
          </p:cNvPr>
          <p:cNvSpPr/>
          <p:nvPr/>
        </p:nvSpPr>
        <p:spPr>
          <a:xfrm>
            <a:off x="6784624" y="4427959"/>
            <a:ext cx="3177827"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b="1" dirty="0">
                <a:solidFill>
                  <a:srgbClr val="00B050"/>
                </a:solidFill>
              </a:rPr>
              <a:t>新規の方法・手段を追及</a:t>
            </a:r>
            <a:endParaRPr kumimoji="1" lang="ja-JP" altLang="en-US" sz="2000" b="1" dirty="0">
              <a:solidFill>
                <a:srgbClr val="00B050"/>
              </a:solidFill>
            </a:endParaRPr>
          </a:p>
        </p:txBody>
      </p:sp>
      <p:sp>
        <p:nvSpPr>
          <p:cNvPr id="19" name="四角形: 角を丸くする 18">
            <a:extLst>
              <a:ext uri="{FF2B5EF4-FFF2-40B4-BE49-F238E27FC236}">
                <a16:creationId xmlns:a16="http://schemas.microsoft.com/office/drawing/2014/main" id="{4F15428E-1C00-C4F7-79F0-6D7CF67CA4AA}"/>
              </a:ext>
            </a:extLst>
          </p:cNvPr>
          <p:cNvSpPr/>
          <p:nvPr/>
        </p:nvSpPr>
        <p:spPr>
          <a:xfrm>
            <a:off x="6784624" y="5467643"/>
            <a:ext cx="3177827" cy="519289"/>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b="1" dirty="0">
                <a:solidFill>
                  <a:srgbClr val="00B050"/>
                </a:solidFill>
              </a:rPr>
              <a:t>新たなやり方を創造</a:t>
            </a:r>
          </a:p>
        </p:txBody>
      </p:sp>
      <p:sp>
        <p:nvSpPr>
          <p:cNvPr id="20" name="テキスト ボックス 19">
            <a:extLst>
              <a:ext uri="{FF2B5EF4-FFF2-40B4-BE49-F238E27FC236}">
                <a16:creationId xmlns:a16="http://schemas.microsoft.com/office/drawing/2014/main" id="{72B95EC9-80C1-61A1-ECF7-A75AB734EF5E}"/>
              </a:ext>
            </a:extLst>
          </p:cNvPr>
          <p:cNvSpPr txBox="1"/>
          <p:nvPr/>
        </p:nvSpPr>
        <p:spPr>
          <a:xfrm>
            <a:off x="10179760" y="4470145"/>
            <a:ext cx="496711" cy="1569660"/>
          </a:xfrm>
          <a:prstGeom prst="rect">
            <a:avLst/>
          </a:prstGeom>
          <a:noFill/>
        </p:spPr>
        <p:txBody>
          <a:bodyPr wrap="square" rtlCol="0">
            <a:spAutoFit/>
          </a:bodyPr>
          <a:lstStyle/>
          <a:p>
            <a:r>
              <a:rPr kumimoji="1" lang="ja-JP" altLang="en-US" sz="2400" b="1" dirty="0">
                <a:solidFill>
                  <a:schemeClr val="bg1"/>
                </a:solidFill>
              </a:rPr>
              <a:t>課題達成</a:t>
            </a:r>
          </a:p>
        </p:txBody>
      </p:sp>
      <p:sp>
        <p:nvSpPr>
          <p:cNvPr id="21" name="矢印: 下 20">
            <a:extLst>
              <a:ext uri="{FF2B5EF4-FFF2-40B4-BE49-F238E27FC236}">
                <a16:creationId xmlns:a16="http://schemas.microsoft.com/office/drawing/2014/main" id="{A52FE5C7-6F8E-08BC-E3BC-796AF449FEE8}"/>
              </a:ext>
            </a:extLst>
          </p:cNvPr>
          <p:cNvSpPr/>
          <p:nvPr/>
        </p:nvSpPr>
        <p:spPr>
          <a:xfrm>
            <a:off x="8144935" y="2801917"/>
            <a:ext cx="299156" cy="26811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2" name="矢印: 下 21">
            <a:extLst>
              <a:ext uri="{FF2B5EF4-FFF2-40B4-BE49-F238E27FC236}">
                <a16:creationId xmlns:a16="http://schemas.microsoft.com/office/drawing/2014/main" id="{8A7FA80F-4BA5-443E-BB2F-1D4015868F47}"/>
              </a:ext>
            </a:extLst>
          </p:cNvPr>
          <p:cNvSpPr/>
          <p:nvPr/>
        </p:nvSpPr>
        <p:spPr>
          <a:xfrm>
            <a:off x="8144935" y="3792318"/>
            <a:ext cx="299156" cy="519289"/>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3" name="矢印: 下 22">
            <a:extLst>
              <a:ext uri="{FF2B5EF4-FFF2-40B4-BE49-F238E27FC236}">
                <a16:creationId xmlns:a16="http://schemas.microsoft.com/office/drawing/2014/main" id="{62938E9B-A8FA-EE48-82E8-9348BF151B13}"/>
              </a:ext>
            </a:extLst>
          </p:cNvPr>
          <p:cNvSpPr/>
          <p:nvPr/>
        </p:nvSpPr>
        <p:spPr>
          <a:xfrm>
            <a:off x="8156224" y="5028292"/>
            <a:ext cx="287867" cy="372334"/>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4" name="テキスト ボックス 23">
            <a:extLst>
              <a:ext uri="{FF2B5EF4-FFF2-40B4-BE49-F238E27FC236}">
                <a16:creationId xmlns:a16="http://schemas.microsoft.com/office/drawing/2014/main" id="{9D77335D-6711-4573-1268-FD3BE21DD6BE}"/>
              </a:ext>
            </a:extLst>
          </p:cNvPr>
          <p:cNvSpPr txBox="1"/>
          <p:nvPr/>
        </p:nvSpPr>
        <p:spPr>
          <a:xfrm>
            <a:off x="9423404" y="3779334"/>
            <a:ext cx="1512711" cy="369332"/>
          </a:xfrm>
          <a:prstGeom prst="rect">
            <a:avLst/>
          </a:prstGeom>
          <a:noFill/>
        </p:spPr>
        <p:txBody>
          <a:bodyPr wrap="square">
            <a:spAutoFit/>
          </a:bodyPr>
          <a:lstStyle/>
          <a:p>
            <a:r>
              <a:rPr lang="ja-JP" altLang="en-US" b="1" dirty="0">
                <a:solidFill>
                  <a:srgbClr val="333333"/>
                </a:solidFill>
                <a:latin typeface="Clarimo UD PE Regular"/>
              </a:rPr>
              <a:t>良さの創造</a:t>
            </a:r>
            <a:endParaRPr lang="ja-JP" altLang="en-US" dirty="0"/>
          </a:p>
        </p:txBody>
      </p:sp>
      <p:sp>
        <p:nvSpPr>
          <p:cNvPr id="25" name="テキスト ボックス 24">
            <a:extLst>
              <a:ext uri="{FF2B5EF4-FFF2-40B4-BE49-F238E27FC236}">
                <a16:creationId xmlns:a16="http://schemas.microsoft.com/office/drawing/2014/main" id="{0D48022A-53EA-62C4-AEA9-900BC21F7351}"/>
              </a:ext>
            </a:extLst>
          </p:cNvPr>
          <p:cNvSpPr txBox="1"/>
          <p:nvPr/>
        </p:nvSpPr>
        <p:spPr>
          <a:xfrm>
            <a:off x="8596491" y="4994761"/>
            <a:ext cx="1512711" cy="461665"/>
          </a:xfrm>
          <a:prstGeom prst="rect">
            <a:avLst/>
          </a:prstGeom>
          <a:noFill/>
        </p:spPr>
        <p:txBody>
          <a:bodyPr wrap="square">
            <a:spAutoFit/>
          </a:bodyPr>
          <a:lstStyle/>
          <a:p>
            <a:r>
              <a:rPr lang="en-US" altLang="ja-JP" sz="2400" b="1" dirty="0">
                <a:solidFill>
                  <a:schemeClr val="bg1"/>
                </a:solidFill>
                <a:latin typeface="Clarimo UD PE Regular"/>
              </a:rPr>
              <a:t>How?</a:t>
            </a:r>
            <a:endParaRPr lang="ja-JP" altLang="en-US" sz="2400" dirty="0">
              <a:solidFill>
                <a:schemeClr val="bg1"/>
              </a:solidFill>
            </a:endParaRPr>
          </a:p>
        </p:txBody>
      </p:sp>
      <p:sp>
        <p:nvSpPr>
          <p:cNvPr id="26" name="矢印: 折線 25">
            <a:extLst>
              <a:ext uri="{FF2B5EF4-FFF2-40B4-BE49-F238E27FC236}">
                <a16:creationId xmlns:a16="http://schemas.microsoft.com/office/drawing/2014/main" id="{0CE9DE8D-F889-837C-535F-E33CF0DBB512}"/>
              </a:ext>
            </a:extLst>
          </p:cNvPr>
          <p:cNvSpPr/>
          <p:nvPr/>
        </p:nvSpPr>
        <p:spPr>
          <a:xfrm flipV="1">
            <a:off x="4481690" y="2731351"/>
            <a:ext cx="3420534" cy="268111"/>
          </a:xfrm>
          <a:prstGeom prst="ben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7" name="四角形: 角を丸くする 26">
            <a:extLst>
              <a:ext uri="{FF2B5EF4-FFF2-40B4-BE49-F238E27FC236}">
                <a16:creationId xmlns:a16="http://schemas.microsoft.com/office/drawing/2014/main" id="{509C71EA-D8E7-67EF-0CCD-19722560CC56}"/>
              </a:ext>
            </a:extLst>
          </p:cNvPr>
          <p:cNvSpPr/>
          <p:nvPr/>
        </p:nvSpPr>
        <p:spPr>
          <a:xfrm>
            <a:off x="5517445" y="2743352"/>
            <a:ext cx="1349023" cy="385239"/>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ja-JP" altLang="en-US" b="1" dirty="0">
                <a:solidFill>
                  <a:schemeClr val="tx1"/>
                </a:solidFill>
              </a:rPr>
              <a:t>現状打破</a:t>
            </a:r>
            <a:endParaRPr kumimoji="1" lang="ja-JP" altLang="en-US" b="1" dirty="0">
              <a:solidFill>
                <a:schemeClr val="tx1"/>
              </a:solidFill>
            </a:endParaRPr>
          </a:p>
        </p:txBody>
      </p:sp>
    </p:spTree>
    <p:extLst>
      <p:ext uri="{BB962C8B-B14F-4D97-AF65-F5344CB8AC3E}">
        <p14:creationId xmlns:p14="http://schemas.microsoft.com/office/powerpoint/2010/main" val="3754348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52219" y="1212006"/>
            <a:ext cx="10087561" cy="1384995"/>
          </a:xfrm>
          <a:prstGeom prst="rect">
            <a:avLst/>
          </a:prstGeom>
          <a:noFill/>
        </p:spPr>
        <p:txBody>
          <a:bodyPr wrap="square" rtlCol="0">
            <a:spAutoFit/>
          </a:bodyPr>
          <a:lstStyle/>
          <a:p>
            <a:r>
              <a:rPr lang="ja-JP" altLang="en-US" sz="2400" b="1" dirty="0">
                <a:solidFill>
                  <a:srgbClr val="FF0000"/>
                </a:solidFill>
              </a:rPr>
              <a:t>開発計画書</a:t>
            </a:r>
            <a:endParaRPr lang="en-US" altLang="ja-JP" sz="2400" b="1" dirty="0">
              <a:solidFill>
                <a:srgbClr val="FF0000"/>
              </a:solidFill>
            </a:endParaRPr>
          </a:p>
          <a:p>
            <a:endParaRPr lang="en-US" altLang="ja-JP" sz="1200" dirty="0"/>
          </a:p>
          <a:p>
            <a:r>
              <a:rPr lang="ja-JP" altLang="en-US" sz="2400" b="1" dirty="0">
                <a:solidFill>
                  <a:srgbClr val="333333"/>
                </a:solidFill>
                <a:latin typeface="Clarimo UD PE Regular"/>
              </a:rPr>
              <a:t>新製品開発を行うにあたり作成するもの。</a:t>
            </a:r>
            <a:r>
              <a:rPr lang="ja-JP" altLang="en-US" sz="2400" dirty="0">
                <a:solidFill>
                  <a:srgbClr val="333333"/>
                </a:solidFill>
                <a:latin typeface="Clarimo UD PE Regular"/>
              </a:rPr>
              <a:t>目標や日程、責任、権限などを明確にする。</a:t>
            </a:r>
            <a:endParaRPr lang="en-US" altLang="ja-JP" sz="2400" dirty="0">
              <a:solidFill>
                <a:srgbClr val="333333"/>
              </a:solidFill>
              <a:latin typeface="Clarimo UD PE Regular"/>
            </a:endParaRPr>
          </a:p>
        </p:txBody>
      </p:sp>
      <p:pic>
        <p:nvPicPr>
          <p:cNvPr id="1026" name="Picture 2">
            <a:extLst>
              <a:ext uri="{FF2B5EF4-FFF2-40B4-BE49-F238E27FC236}">
                <a16:creationId xmlns:a16="http://schemas.microsoft.com/office/drawing/2014/main" id="{E31F15E5-455D-7D04-44F8-12A726755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0955" y="2695222"/>
            <a:ext cx="2373489" cy="237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8673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44883" y="1437784"/>
            <a:ext cx="10200450" cy="1384995"/>
          </a:xfrm>
          <a:prstGeom prst="rect">
            <a:avLst/>
          </a:prstGeom>
          <a:noFill/>
        </p:spPr>
        <p:txBody>
          <a:bodyPr wrap="square" rtlCol="0">
            <a:spAutoFit/>
          </a:bodyPr>
          <a:lstStyle/>
          <a:p>
            <a:r>
              <a:rPr lang="ja-JP" altLang="en-US" sz="2400" b="1" dirty="0">
                <a:solidFill>
                  <a:srgbClr val="FF0000"/>
                </a:solidFill>
              </a:rPr>
              <a:t>コンカレント開発</a:t>
            </a:r>
            <a:endParaRPr lang="en-US" altLang="ja-JP" sz="2400" b="1" dirty="0">
              <a:solidFill>
                <a:srgbClr val="FF0000"/>
              </a:solidFill>
            </a:endParaRPr>
          </a:p>
          <a:p>
            <a:endParaRPr lang="en-US" altLang="ja-JP" sz="1200" dirty="0"/>
          </a:p>
          <a:p>
            <a:r>
              <a:rPr lang="ja-JP" altLang="en-US" sz="2400" dirty="0">
                <a:solidFill>
                  <a:srgbClr val="333333"/>
                </a:solidFill>
                <a:latin typeface="Clarimo UD PE Regular"/>
              </a:rPr>
              <a:t>設計、製造、調達、その他のプロセスを</a:t>
            </a:r>
            <a:r>
              <a:rPr lang="ja-JP" altLang="en-US" sz="2400" b="1" dirty="0">
                <a:solidFill>
                  <a:srgbClr val="333333"/>
                </a:solidFill>
                <a:latin typeface="Clarimo UD PE Regular"/>
              </a:rPr>
              <a:t>同時</a:t>
            </a:r>
            <a:r>
              <a:rPr lang="ja-JP" altLang="en-US" sz="2400" dirty="0">
                <a:solidFill>
                  <a:srgbClr val="333333"/>
                </a:solidFill>
                <a:latin typeface="Clarimo UD PE Regular"/>
              </a:rPr>
              <a:t>に進めること。新製品開発を効率的に進めることができる。</a:t>
            </a:r>
            <a:endParaRPr lang="en-US" altLang="ja-JP" sz="2400" dirty="0">
              <a:solidFill>
                <a:srgbClr val="333333"/>
              </a:solidFill>
              <a:latin typeface="Clarimo UD PE Regular"/>
            </a:endParaRPr>
          </a:p>
        </p:txBody>
      </p:sp>
      <p:pic>
        <p:nvPicPr>
          <p:cNvPr id="2050" name="Picture 2">
            <a:extLst>
              <a:ext uri="{FF2B5EF4-FFF2-40B4-BE49-F238E27FC236}">
                <a16:creationId xmlns:a16="http://schemas.microsoft.com/office/drawing/2014/main" id="{C0383F8E-A570-ACD8-CA21-4E44D45D6A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9662" y="3193916"/>
            <a:ext cx="1782939" cy="16984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13C0488-EA8B-B3DE-4F1B-6584B82C90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3291" y="3186016"/>
            <a:ext cx="1690511" cy="16905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A12EA2FC-5276-E72E-7899-AD341DB5ED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8710" y="3193916"/>
            <a:ext cx="1690511" cy="169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3465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6756" y="1561962"/>
            <a:ext cx="10379866" cy="1384995"/>
          </a:xfrm>
          <a:prstGeom prst="rect">
            <a:avLst/>
          </a:prstGeom>
          <a:noFill/>
        </p:spPr>
        <p:txBody>
          <a:bodyPr wrap="square" rtlCol="0">
            <a:spAutoFit/>
          </a:bodyPr>
          <a:lstStyle/>
          <a:p>
            <a:r>
              <a:rPr lang="ja-JP" altLang="en-US" sz="2400" b="1" dirty="0">
                <a:solidFill>
                  <a:srgbClr val="FF0000"/>
                </a:solidFill>
              </a:rPr>
              <a:t>品質保証</a:t>
            </a:r>
            <a:endParaRPr lang="en-US" altLang="ja-JP" sz="2400" b="1" dirty="0">
              <a:solidFill>
                <a:srgbClr val="FF0000"/>
              </a:solidFill>
            </a:endParaRPr>
          </a:p>
          <a:p>
            <a:endParaRPr lang="en-US" altLang="ja-JP" sz="1200" dirty="0"/>
          </a:p>
          <a:p>
            <a:r>
              <a:rPr lang="ja-JP" altLang="en-US" sz="2400" dirty="0">
                <a:solidFill>
                  <a:srgbClr val="333333"/>
                </a:solidFill>
                <a:latin typeface="Clarimo UD PE Regular"/>
              </a:rPr>
              <a:t>自社製品が既定の品質を維持しているかを確認し、納品後も顧客に安心や満足を保証するための</a:t>
            </a:r>
            <a:r>
              <a:rPr lang="ja-JP" altLang="en-US" sz="2400" b="1" dirty="0">
                <a:solidFill>
                  <a:srgbClr val="333333"/>
                </a:solidFill>
                <a:latin typeface="Clarimo UD PE Regular"/>
              </a:rPr>
              <a:t>体系的な活動</a:t>
            </a:r>
            <a:r>
              <a:rPr lang="ja-JP" altLang="en-US" sz="2400" dirty="0">
                <a:solidFill>
                  <a:srgbClr val="333333"/>
                </a:solidFill>
                <a:latin typeface="Clarimo UD PE Regular"/>
              </a:rPr>
              <a:t>。</a:t>
            </a:r>
            <a:endParaRPr lang="en-US" altLang="ja-JP" sz="2400" dirty="0">
              <a:solidFill>
                <a:srgbClr val="333333"/>
              </a:solidFill>
              <a:latin typeface="Clarimo UD PE Regular"/>
            </a:endParaRPr>
          </a:p>
        </p:txBody>
      </p:sp>
      <p:pic>
        <p:nvPicPr>
          <p:cNvPr id="3074" name="Picture 2">
            <a:extLst>
              <a:ext uri="{FF2B5EF4-FFF2-40B4-BE49-F238E27FC236}">
                <a16:creationId xmlns:a16="http://schemas.microsoft.com/office/drawing/2014/main" id="{1CF21E38-E5AE-D7EC-1134-E51CE45A8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2845" y="3096683"/>
            <a:ext cx="3245556" cy="237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906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0355" y="1302141"/>
            <a:ext cx="10509955" cy="1384995"/>
          </a:xfrm>
          <a:prstGeom prst="rect">
            <a:avLst/>
          </a:prstGeom>
          <a:noFill/>
        </p:spPr>
        <p:txBody>
          <a:bodyPr wrap="square" rtlCol="0">
            <a:spAutoFit/>
          </a:bodyPr>
          <a:lstStyle/>
          <a:p>
            <a:r>
              <a:rPr lang="ja-JP" altLang="en-US" sz="2400" b="1" dirty="0">
                <a:solidFill>
                  <a:srgbClr val="FF0000"/>
                </a:solidFill>
              </a:rPr>
              <a:t>プロセス保証</a:t>
            </a:r>
            <a:endParaRPr lang="en-US" altLang="ja-JP" sz="2400" b="1" dirty="0">
              <a:solidFill>
                <a:srgbClr val="FF0000"/>
              </a:solidFill>
            </a:endParaRPr>
          </a:p>
          <a:p>
            <a:endParaRPr lang="en-US" altLang="ja-JP" sz="1200" dirty="0"/>
          </a:p>
          <a:p>
            <a:r>
              <a:rPr lang="ja-JP" altLang="en-US" sz="2400" b="1" dirty="0">
                <a:solidFill>
                  <a:srgbClr val="333333"/>
                </a:solidFill>
                <a:latin typeface="Clarimo UD PE Regular"/>
              </a:rPr>
              <a:t>プロセスのアウトプットが要求される基準を満たすこと</a:t>
            </a:r>
            <a:r>
              <a:rPr lang="ja-JP" altLang="en-US" sz="2400" dirty="0">
                <a:solidFill>
                  <a:srgbClr val="333333"/>
                </a:solidFill>
                <a:latin typeface="Clarimo UD PE Regular"/>
              </a:rPr>
              <a:t>を確実にする一連の活動のこと。</a:t>
            </a:r>
            <a:endParaRPr lang="en-US" altLang="ja-JP" sz="2400" dirty="0">
              <a:solidFill>
                <a:srgbClr val="333333"/>
              </a:solidFill>
              <a:latin typeface="Clarimo UD PE Regular"/>
            </a:endParaRPr>
          </a:p>
        </p:txBody>
      </p:sp>
      <p:pic>
        <p:nvPicPr>
          <p:cNvPr id="4098" name="Picture 2">
            <a:extLst>
              <a:ext uri="{FF2B5EF4-FFF2-40B4-BE49-F238E27FC236}">
                <a16:creationId xmlns:a16="http://schemas.microsoft.com/office/drawing/2014/main" id="{87041250-B27E-F569-8357-D8115A5A7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6290" y="2687136"/>
            <a:ext cx="2119312" cy="2119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44294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86838" y="1471652"/>
            <a:ext cx="10019828" cy="1384995"/>
          </a:xfrm>
          <a:prstGeom prst="rect">
            <a:avLst/>
          </a:prstGeom>
          <a:noFill/>
        </p:spPr>
        <p:txBody>
          <a:bodyPr wrap="square" rtlCol="0">
            <a:spAutoFit/>
          </a:bodyPr>
          <a:lstStyle/>
          <a:p>
            <a:r>
              <a:rPr lang="ja-JP" altLang="en-US" sz="2400" b="1" dirty="0">
                <a:solidFill>
                  <a:srgbClr val="FF0000"/>
                </a:solidFill>
              </a:rPr>
              <a:t>要求品質</a:t>
            </a:r>
            <a:endParaRPr lang="en-US" altLang="ja-JP" sz="2400" b="1" dirty="0">
              <a:solidFill>
                <a:srgbClr val="FF0000"/>
              </a:solidFill>
            </a:endParaRPr>
          </a:p>
          <a:p>
            <a:endParaRPr lang="en-US" altLang="ja-JP" sz="1200" dirty="0"/>
          </a:p>
          <a:p>
            <a:r>
              <a:rPr lang="ja-JP" altLang="en-US" sz="2400" dirty="0">
                <a:solidFill>
                  <a:srgbClr val="333333"/>
                </a:solidFill>
                <a:latin typeface="Clarimo UD PE Regular"/>
              </a:rPr>
              <a:t>製品に対する要求事項における、</a:t>
            </a:r>
            <a:r>
              <a:rPr lang="ja-JP" altLang="en-US" sz="2400" b="1" dirty="0">
                <a:solidFill>
                  <a:srgbClr val="333333"/>
                </a:solidFill>
                <a:latin typeface="Clarimo UD PE Regular"/>
              </a:rPr>
              <a:t>市場、顧客が求めている顕在的、潜在的な品質の総称</a:t>
            </a:r>
            <a:r>
              <a:rPr lang="ja-JP" altLang="en-US" sz="2400" dirty="0">
                <a:solidFill>
                  <a:srgbClr val="333333"/>
                </a:solidFill>
                <a:latin typeface="Clarimo UD PE Regular"/>
              </a:rPr>
              <a:t>。</a:t>
            </a:r>
            <a:endParaRPr lang="en-US" altLang="ja-JP" sz="2400" dirty="0">
              <a:solidFill>
                <a:srgbClr val="333333"/>
              </a:solidFill>
              <a:latin typeface="Clarimo UD PE Regular"/>
            </a:endParaRPr>
          </a:p>
        </p:txBody>
      </p:sp>
      <p:pic>
        <p:nvPicPr>
          <p:cNvPr id="5122" name="Picture 2">
            <a:extLst>
              <a:ext uri="{FF2B5EF4-FFF2-40B4-BE49-F238E27FC236}">
                <a16:creationId xmlns:a16="http://schemas.microsoft.com/office/drawing/2014/main" id="{40F7B9C7-431E-4DC1-255A-FB53E2EBB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260" y="2861388"/>
            <a:ext cx="2115784" cy="237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08169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41866" y="885445"/>
            <a:ext cx="10308267" cy="1384995"/>
          </a:xfrm>
          <a:prstGeom prst="rect">
            <a:avLst/>
          </a:prstGeom>
          <a:noFill/>
        </p:spPr>
        <p:txBody>
          <a:bodyPr wrap="square" rtlCol="0">
            <a:spAutoFit/>
          </a:bodyPr>
          <a:lstStyle/>
          <a:p>
            <a:r>
              <a:rPr lang="ja-JP" altLang="en-US" sz="2400" b="1" dirty="0">
                <a:solidFill>
                  <a:srgbClr val="FF0000"/>
                </a:solidFill>
              </a:rPr>
              <a:t>品質機能展開（</a:t>
            </a:r>
            <a:r>
              <a:rPr lang="en-US" altLang="ja-JP" sz="2400" b="1" dirty="0">
                <a:solidFill>
                  <a:srgbClr val="FF0000"/>
                </a:solidFill>
              </a:rPr>
              <a:t>QFD</a:t>
            </a:r>
            <a:r>
              <a:rPr lang="ja-JP" altLang="en-US" sz="2400" b="1" dirty="0">
                <a:solidFill>
                  <a:srgbClr val="FF0000"/>
                </a:solidFill>
              </a:rPr>
              <a:t>：</a:t>
            </a:r>
            <a:r>
              <a:rPr lang="en-US" altLang="ja-JP" sz="2400" b="1" dirty="0">
                <a:solidFill>
                  <a:srgbClr val="FF0000"/>
                </a:solidFill>
              </a:rPr>
              <a:t>quality function deployment</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solidFill>
                  <a:srgbClr val="333333"/>
                </a:solidFill>
                <a:latin typeface="Clarimo UD PE Regular"/>
              </a:rPr>
              <a:t>市場からの要求品質を品質特性に変換し、設計品質を定め、品質展開、　技術展開、コスト展開、信頼性展開へと二元表を用いて展開していくこと。</a:t>
            </a:r>
            <a:endParaRPr lang="en-US" altLang="ja-JP" sz="2400" dirty="0">
              <a:solidFill>
                <a:srgbClr val="333333"/>
              </a:solidFill>
              <a:latin typeface="Clarimo UD PE Regular"/>
            </a:endParaRPr>
          </a:p>
        </p:txBody>
      </p:sp>
      <p:sp>
        <p:nvSpPr>
          <p:cNvPr id="2" name="正方形/長方形 1">
            <a:extLst>
              <a:ext uri="{FF2B5EF4-FFF2-40B4-BE49-F238E27FC236}">
                <a16:creationId xmlns:a16="http://schemas.microsoft.com/office/drawing/2014/main" id="{6362C3B1-BD33-E134-08B5-B33E3FE4D576}"/>
              </a:ext>
            </a:extLst>
          </p:cNvPr>
          <p:cNvSpPr/>
          <p:nvPr/>
        </p:nvSpPr>
        <p:spPr>
          <a:xfrm>
            <a:off x="2276061" y="3405728"/>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二等辺三角形 2">
            <a:extLst>
              <a:ext uri="{FF2B5EF4-FFF2-40B4-BE49-F238E27FC236}">
                <a16:creationId xmlns:a16="http://schemas.microsoft.com/office/drawing/2014/main" id="{F7E28E92-C116-E0BF-6D1B-A71E11351762}"/>
              </a:ext>
            </a:extLst>
          </p:cNvPr>
          <p:cNvSpPr/>
          <p:nvPr/>
        </p:nvSpPr>
        <p:spPr>
          <a:xfrm>
            <a:off x="2276061" y="3008163"/>
            <a:ext cx="1202635" cy="3975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36A0E36-7F56-1024-2AA7-0986AAF9C483}"/>
              </a:ext>
            </a:extLst>
          </p:cNvPr>
          <p:cNvSpPr txBox="1"/>
          <p:nvPr/>
        </p:nvSpPr>
        <p:spPr>
          <a:xfrm>
            <a:off x="2382906" y="2566727"/>
            <a:ext cx="1202635" cy="369332"/>
          </a:xfrm>
          <a:prstGeom prst="rect">
            <a:avLst/>
          </a:prstGeom>
          <a:noFill/>
        </p:spPr>
        <p:txBody>
          <a:bodyPr wrap="square">
            <a:spAutoFit/>
          </a:bodyPr>
          <a:lstStyle/>
          <a:p>
            <a:r>
              <a:rPr lang="ja-JP" altLang="en-US" sz="1800" b="1" dirty="0">
                <a:solidFill>
                  <a:srgbClr val="333333"/>
                </a:solidFill>
                <a:latin typeface="Clarimo UD PE Regular"/>
              </a:rPr>
              <a:t>品質展開</a:t>
            </a:r>
            <a:endParaRPr lang="ja-JP" altLang="en-US" b="1" dirty="0"/>
          </a:p>
        </p:txBody>
      </p:sp>
      <p:sp>
        <p:nvSpPr>
          <p:cNvPr id="8" name="テキスト ボックス 7">
            <a:extLst>
              <a:ext uri="{FF2B5EF4-FFF2-40B4-BE49-F238E27FC236}">
                <a16:creationId xmlns:a16="http://schemas.microsoft.com/office/drawing/2014/main" id="{851375D6-5A51-D4A3-1169-743C81E8255D}"/>
              </a:ext>
            </a:extLst>
          </p:cNvPr>
          <p:cNvSpPr txBox="1"/>
          <p:nvPr/>
        </p:nvSpPr>
        <p:spPr>
          <a:xfrm>
            <a:off x="2482296" y="3168345"/>
            <a:ext cx="1202635" cy="276999"/>
          </a:xfrm>
          <a:prstGeom prst="rect">
            <a:avLst/>
          </a:prstGeom>
          <a:noFill/>
        </p:spPr>
        <p:txBody>
          <a:bodyPr wrap="square">
            <a:spAutoFit/>
          </a:bodyPr>
          <a:lstStyle/>
          <a:p>
            <a:r>
              <a:rPr lang="ja-JP" altLang="en-US" sz="1200" b="1" dirty="0">
                <a:solidFill>
                  <a:srgbClr val="333333"/>
                </a:solidFill>
                <a:latin typeface="Clarimo UD PE Regular"/>
              </a:rPr>
              <a:t>品質特性</a:t>
            </a:r>
            <a:endParaRPr lang="ja-JP" altLang="en-US" sz="1200" b="1" dirty="0"/>
          </a:p>
        </p:txBody>
      </p:sp>
      <p:sp>
        <p:nvSpPr>
          <p:cNvPr id="9" name="二等辺三角形 8">
            <a:extLst>
              <a:ext uri="{FF2B5EF4-FFF2-40B4-BE49-F238E27FC236}">
                <a16:creationId xmlns:a16="http://schemas.microsoft.com/office/drawing/2014/main" id="{1382E5E8-767C-0DE0-CF76-16B5E8C70DC5}"/>
              </a:ext>
            </a:extLst>
          </p:cNvPr>
          <p:cNvSpPr/>
          <p:nvPr/>
        </p:nvSpPr>
        <p:spPr>
          <a:xfrm rot="16200000">
            <a:off x="1480932" y="3706386"/>
            <a:ext cx="1093305" cy="49198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D9415A57-FBA7-072A-EDDF-B69742C06B75}"/>
              </a:ext>
            </a:extLst>
          </p:cNvPr>
          <p:cNvSpPr txBox="1"/>
          <p:nvPr/>
        </p:nvSpPr>
        <p:spPr>
          <a:xfrm>
            <a:off x="2012672" y="3536882"/>
            <a:ext cx="370234" cy="830997"/>
          </a:xfrm>
          <a:prstGeom prst="rect">
            <a:avLst/>
          </a:prstGeom>
          <a:noFill/>
        </p:spPr>
        <p:txBody>
          <a:bodyPr wrap="square">
            <a:spAutoFit/>
          </a:bodyPr>
          <a:lstStyle/>
          <a:p>
            <a:r>
              <a:rPr lang="ja-JP" altLang="en-US" sz="1200" b="1" dirty="0">
                <a:solidFill>
                  <a:srgbClr val="333333"/>
                </a:solidFill>
                <a:latin typeface="Clarimo UD PE Regular"/>
              </a:rPr>
              <a:t>要</a:t>
            </a:r>
            <a:endParaRPr lang="en-US" altLang="ja-JP" sz="1200" b="1" dirty="0">
              <a:solidFill>
                <a:srgbClr val="333333"/>
              </a:solidFill>
              <a:latin typeface="Clarimo UD PE Regular"/>
            </a:endParaRPr>
          </a:p>
          <a:p>
            <a:r>
              <a:rPr lang="ja-JP" altLang="en-US" sz="1200" b="1" dirty="0">
                <a:solidFill>
                  <a:srgbClr val="333333"/>
                </a:solidFill>
                <a:latin typeface="Clarimo UD PE Regular"/>
              </a:rPr>
              <a:t>求</a:t>
            </a:r>
            <a:endParaRPr lang="en-US" altLang="ja-JP" sz="1200" b="1" dirty="0">
              <a:solidFill>
                <a:srgbClr val="333333"/>
              </a:solidFill>
              <a:latin typeface="Clarimo UD PE Regular"/>
            </a:endParaRPr>
          </a:p>
          <a:p>
            <a:r>
              <a:rPr lang="ja-JP" altLang="en-US" sz="1200" b="1" dirty="0">
                <a:solidFill>
                  <a:srgbClr val="333333"/>
                </a:solidFill>
                <a:latin typeface="Clarimo UD PE Regular"/>
              </a:rPr>
              <a:t>品</a:t>
            </a:r>
            <a:endParaRPr lang="en-US" altLang="ja-JP" sz="1200" b="1" dirty="0">
              <a:solidFill>
                <a:srgbClr val="333333"/>
              </a:solidFill>
              <a:latin typeface="Clarimo UD PE Regular"/>
            </a:endParaRPr>
          </a:p>
          <a:p>
            <a:r>
              <a:rPr lang="ja-JP" altLang="en-US" sz="1200" b="1" dirty="0">
                <a:solidFill>
                  <a:srgbClr val="333333"/>
                </a:solidFill>
                <a:latin typeface="Clarimo UD PE Regular"/>
              </a:rPr>
              <a:t>質</a:t>
            </a:r>
            <a:endParaRPr lang="ja-JP" altLang="en-US" sz="1200" b="1" dirty="0"/>
          </a:p>
        </p:txBody>
      </p:sp>
      <p:sp>
        <p:nvSpPr>
          <p:cNvPr id="11" name="矢印: 上向き折線 10">
            <a:extLst>
              <a:ext uri="{FF2B5EF4-FFF2-40B4-BE49-F238E27FC236}">
                <a16:creationId xmlns:a16="http://schemas.microsoft.com/office/drawing/2014/main" id="{69CB682B-BC40-E300-40CB-82421E4E0ADB}"/>
              </a:ext>
            </a:extLst>
          </p:cNvPr>
          <p:cNvSpPr/>
          <p:nvPr/>
        </p:nvSpPr>
        <p:spPr>
          <a:xfrm>
            <a:off x="2594113" y="3682727"/>
            <a:ext cx="526774" cy="403236"/>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02D48345-5503-D607-83B9-F2E629650838}"/>
              </a:ext>
            </a:extLst>
          </p:cNvPr>
          <p:cNvSpPr/>
          <p:nvPr/>
        </p:nvSpPr>
        <p:spPr>
          <a:xfrm>
            <a:off x="2276060" y="4499033"/>
            <a:ext cx="1202635" cy="2373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39E1B4E6-9858-B5D8-A251-5782BFB3FA97}"/>
              </a:ext>
            </a:extLst>
          </p:cNvPr>
          <p:cNvSpPr txBox="1"/>
          <p:nvPr/>
        </p:nvSpPr>
        <p:spPr>
          <a:xfrm>
            <a:off x="2482296" y="4491687"/>
            <a:ext cx="1202635" cy="276999"/>
          </a:xfrm>
          <a:prstGeom prst="rect">
            <a:avLst/>
          </a:prstGeom>
          <a:noFill/>
        </p:spPr>
        <p:txBody>
          <a:bodyPr wrap="square">
            <a:spAutoFit/>
          </a:bodyPr>
          <a:lstStyle/>
          <a:p>
            <a:r>
              <a:rPr lang="ja-JP" altLang="en-US" sz="1200" b="1" dirty="0">
                <a:solidFill>
                  <a:srgbClr val="333333"/>
                </a:solidFill>
                <a:latin typeface="Clarimo UD PE Regular"/>
              </a:rPr>
              <a:t>設計品質</a:t>
            </a:r>
            <a:endParaRPr lang="ja-JP" altLang="en-US" sz="1200" b="1" dirty="0"/>
          </a:p>
        </p:txBody>
      </p:sp>
      <p:sp>
        <p:nvSpPr>
          <p:cNvPr id="14" name="正方形/長方形 13">
            <a:extLst>
              <a:ext uri="{FF2B5EF4-FFF2-40B4-BE49-F238E27FC236}">
                <a16:creationId xmlns:a16="http://schemas.microsoft.com/office/drawing/2014/main" id="{E713AFE9-5E6D-541E-A039-1F4F15A45557}"/>
              </a:ext>
            </a:extLst>
          </p:cNvPr>
          <p:cNvSpPr/>
          <p:nvPr/>
        </p:nvSpPr>
        <p:spPr>
          <a:xfrm>
            <a:off x="3478695" y="3409710"/>
            <a:ext cx="263389"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F9EF071A-FB25-A5DD-58A4-AF843FAEE3C4}"/>
              </a:ext>
            </a:extLst>
          </p:cNvPr>
          <p:cNvSpPr txBox="1"/>
          <p:nvPr/>
        </p:nvSpPr>
        <p:spPr>
          <a:xfrm>
            <a:off x="3447219" y="3530258"/>
            <a:ext cx="370234" cy="830997"/>
          </a:xfrm>
          <a:prstGeom prst="rect">
            <a:avLst/>
          </a:prstGeom>
          <a:noFill/>
        </p:spPr>
        <p:txBody>
          <a:bodyPr wrap="square">
            <a:spAutoFit/>
          </a:bodyPr>
          <a:lstStyle/>
          <a:p>
            <a:r>
              <a:rPr lang="ja-JP" altLang="en-US" sz="1200" b="1" dirty="0">
                <a:solidFill>
                  <a:srgbClr val="333333"/>
                </a:solidFill>
                <a:latin typeface="Clarimo UD PE Regular"/>
              </a:rPr>
              <a:t>企画</a:t>
            </a:r>
            <a:endParaRPr lang="en-US" altLang="ja-JP" sz="1200" b="1" dirty="0">
              <a:solidFill>
                <a:srgbClr val="333333"/>
              </a:solidFill>
              <a:latin typeface="Clarimo UD PE Regular"/>
            </a:endParaRPr>
          </a:p>
          <a:p>
            <a:r>
              <a:rPr lang="ja-JP" altLang="en-US" sz="1200" b="1" dirty="0">
                <a:solidFill>
                  <a:srgbClr val="333333"/>
                </a:solidFill>
                <a:latin typeface="Clarimo UD PE Regular"/>
              </a:rPr>
              <a:t>品</a:t>
            </a:r>
            <a:endParaRPr lang="en-US" altLang="ja-JP" sz="1200" b="1" dirty="0">
              <a:solidFill>
                <a:srgbClr val="333333"/>
              </a:solidFill>
              <a:latin typeface="Clarimo UD PE Regular"/>
            </a:endParaRPr>
          </a:p>
          <a:p>
            <a:r>
              <a:rPr lang="ja-JP" altLang="en-US" sz="1200" b="1" dirty="0">
                <a:solidFill>
                  <a:srgbClr val="333333"/>
                </a:solidFill>
                <a:latin typeface="Clarimo UD PE Regular"/>
              </a:rPr>
              <a:t>質</a:t>
            </a:r>
            <a:endParaRPr lang="ja-JP" altLang="en-US" sz="1200" b="1" dirty="0"/>
          </a:p>
        </p:txBody>
      </p:sp>
      <p:sp>
        <p:nvSpPr>
          <p:cNvPr id="16" name="正方形/長方形 15">
            <a:extLst>
              <a:ext uri="{FF2B5EF4-FFF2-40B4-BE49-F238E27FC236}">
                <a16:creationId xmlns:a16="http://schemas.microsoft.com/office/drawing/2014/main" id="{B1A6854F-8B65-E1B9-F338-09900B98B47C}"/>
              </a:ext>
            </a:extLst>
          </p:cNvPr>
          <p:cNvSpPr/>
          <p:nvPr/>
        </p:nvSpPr>
        <p:spPr>
          <a:xfrm>
            <a:off x="4406345" y="3409043"/>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二等辺三角形 16">
            <a:extLst>
              <a:ext uri="{FF2B5EF4-FFF2-40B4-BE49-F238E27FC236}">
                <a16:creationId xmlns:a16="http://schemas.microsoft.com/office/drawing/2014/main" id="{FFAAC80A-738A-7A01-CF61-632933DBC108}"/>
              </a:ext>
            </a:extLst>
          </p:cNvPr>
          <p:cNvSpPr/>
          <p:nvPr/>
        </p:nvSpPr>
        <p:spPr>
          <a:xfrm>
            <a:off x="4406345" y="3011478"/>
            <a:ext cx="1202635" cy="3975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ボックス 17">
            <a:extLst>
              <a:ext uri="{FF2B5EF4-FFF2-40B4-BE49-F238E27FC236}">
                <a16:creationId xmlns:a16="http://schemas.microsoft.com/office/drawing/2014/main" id="{5F565604-D224-F6CD-0349-343A0868F648}"/>
              </a:ext>
            </a:extLst>
          </p:cNvPr>
          <p:cNvSpPr txBox="1"/>
          <p:nvPr/>
        </p:nvSpPr>
        <p:spPr>
          <a:xfrm>
            <a:off x="4513190" y="2570042"/>
            <a:ext cx="1202635" cy="369332"/>
          </a:xfrm>
          <a:prstGeom prst="rect">
            <a:avLst/>
          </a:prstGeom>
          <a:noFill/>
        </p:spPr>
        <p:txBody>
          <a:bodyPr wrap="square">
            <a:spAutoFit/>
          </a:bodyPr>
          <a:lstStyle/>
          <a:p>
            <a:r>
              <a:rPr lang="ja-JP" altLang="en-US" sz="1800" b="1" dirty="0">
                <a:solidFill>
                  <a:srgbClr val="333333"/>
                </a:solidFill>
                <a:latin typeface="Clarimo UD PE Regular"/>
              </a:rPr>
              <a:t>技術展開</a:t>
            </a:r>
            <a:endParaRPr lang="ja-JP" altLang="en-US" b="1" dirty="0"/>
          </a:p>
        </p:txBody>
      </p:sp>
      <p:sp>
        <p:nvSpPr>
          <p:cNvPr id="19" name="テキスト ボックス 18">
            <a:extLst>
              <a:ext uri="{FF2B5EF4-FFF2-40B4-BE49-F238E27FC236}">
                <a16:creationId xmlns:a16="http://schemas.microsoft.com/office/drawing/2014/main" id="{AA5362E2-F367-6586-5058-C0CC00AA08CA}"/>
              </a:ext>
            </a:extLst>
          </p:cNvPr>
          <p:cNvSpPr txBox="1"/>
          <p:nvPr/>
        </p:nvSpPr>
        <p:spPr>
          <a:xfrm>
            <a:off x="4761665" y="3171660"/>
            <a:ext cx="641079" cy="276999"/>
          </a:xfrm>
          <a:prstGeom prst="rect">
            <a:avLst/>
          </a:prstGeom>
          <a:noFill/>
        </p:spPr>
        <p:txBody>
          <a:bodyPr wrap="square">
            <a:spAutoFit/>
          </a:bodyPr>
          <a:lstStyle/>
          <a:p>
            <a:r>
              <a:rPr lang="ja-JP" altLang="en-US" sz="1200" b="1" dirty="0">
                <a:solidFill>
                  <a:srgbClr val="333333"/>
                </a:solidFill>
                <a:latin typeface="Clarimo UD PE Regular"/>
              </a:rPr>
              <a:t>機構</a:t>
            </a:r>
            <a:endParaRPr lang="ja-JP" altLang="en-US" sz="1200" b="1" dirty="0"/>
          </a:p>
        </p:txBody>
      </p:sp>
      <p:sp>
        <p:nvSpPr>
          <p:cNvPr id="27" name="正方形/長方形 26">
            <a:extLst>
              <a:ext uri="{FF2B5EF4-FFF2-40B4-BE49-F238E27FC236}">
                <a16:creationId xmlns:a16="http://schemas.microsoft.com/office/drawing/2014/main" id="{89C7667F-5941-A38D-4C1D-830C61726656}"/>
              </a:ext>
            </a:extLst>
          </p:cNvPr>
          <p:cNvSpPr/>
          <p:nvPr/>
        </p:nvSpPr>
        <p:spPr>
          <a:xfrm>
            <a:off x="6317968" y="3422297"/>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二等辺三角形 27">
            <a:extLst>
              <a:ext uri="{FF2B5EF4-FFF2-40B4-BE49-F238E27FC236}">
                <a16:creationId xmlns:a16="http://schemas.microsoft.com/office/drawing/2014/main" id="{5697C391-D257-16F8-0606-6A78EA95FD8C}"/>
              </a:ext>
            </a:extLst>
          </p:cNvPr>
          <p:cNvSpPr/>
          <p:nvPr/>
        </p:nvSpPr>
        <p:spPr>
          <a:xfrm>
            <a:off x="6317968" y="3024732"/>
            <a:ext cx="1202635" cy="3975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3D09B24F-CFC5-225C-2276-E619DF72F669}"/>
              </a:ext>
            </a:extLst>
          </p:cNvPr>
          <p:cNvSpPr txBox="1"/>
          <p:nvPr/>
        </p:nvSpPr>
        <p:spPr>
          <a:xfrm>
            <a:off x="6424813" y="2583296"/>
            <a:ext cx="1202635" cy="369332"/>
          </a:xfrm>
          <a:prstGeom prst="rect">
            <a:avLst/>
          </a:prstGeom>
          <a:noFill/>
        </p:spPr>
        <p:txBody>
          <a:bodyPr wrap="square">
            <a:spAutoFit/>
          </a:bodyPr>
          <a:lstStyle/>
          <a:p>
            <a:r>
              <a:rPr lang="ja-JP" altLang="en-US" sz="1800" b="1" dirty="0">
                <a:solidFill>
                  <a:srgbClr val="333333"/>
                </a:solidFill>
                <a:latin typeface="Clarimo UD PE Regular"/>
              </a:rPr>
              <a:t>技術展開</a:t>
            </a:r>
            <a:endParaRPr lang="ja-JP" altLang="en-US" b="1" dirty="0"/>
          </a:p>
        </p:txBody>
      </p:sp>
      <p:sp>
        <p:nvSpPr>
          <p:cNvPr id="30" name="テキスト ボックス 29">
            <a:extLst>
              <a:ext uri="{FF2B5EF4-FFF2-40B4-BE49-F238E27FC236}">
                <a16:creationId xmlns:a16="http://schemas.microsoft.com/office/drawing/2014/main" id="{A9ECDB45-6CFA-3059-2676-049A4B5CDC68}"/>
              </a:ext>
            </a:extLst>
          </p:cNvPr>
          <p:cNvSpPr txBox="1"/>
          <p:nvPr/>
        </p:nvSpPr>
        <p:spPr>
          <a:xfrm>
            <a:off x="6673288" y="3184914"/>
            <a:ext cx="641079" cy="276999"/>
          </a:xfrm>
          <a:prstGeom prst="rect">
            <a:avLst/>
          </a:prstGeom>
          <a:noFill/>
        </p:spPr>
        <p:txBody>
          <a:bodyPr wrap="square">
            <a:spAutoFit/>
          </a:bodyPr>
          <a:lstStyle/>
          <a:p>
            <a:r>
              <a:rPr lang="ja-JP" altLang="en-US" sz="1200" b="1" dirty="0">
                <a:solidFill>
                  <a:srgbClr val="333333"/>
                </a:solidFill>
                <a:latin typeface="Clarimo UD PE Regular"/>
              </a:rPr>
              <a:t>機構</a:t>
            </a:r>
            <a:endParaRPr lang="ja-JP" altLang="en-US" sz="1200" b="1" dirty="0"/>
          </a:p>
        </p:txBody>
      </p:sp>
      <p:sp>
        <p:nvSpPr>
          <p:cNvPr id="32" name="正方形/長方形 31">
            <a:extLst>
              <a:ext uri="{FF2B5EF4-FFF2-40B4-BE49-F238E27FC236}">
                <a16:creationId xmlns:a16="http://schemas.microsoft.com/office/drawing/2014/main" id="{5A0517B4-5ABA-D7ED-04D5-0CD65560A788}"/>
              </a:ext>
            </a:extLst>
          </p:cNvPr>
          <p:cNvSpPr/>
          <p:nvPr/>
        </p:nvSpPr>
        <p:spPr>
          <a:xfrm>
            <a:off x="6317967" y="4515602"/>
            <a:ext cx="1202635" cy="2373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ボックス 32">
            <a:extLst>
              <a:ext uri="{FF2B5EF4-FFF2-40B4-BE49-F238E27FC236}">
                <a16:creationId xmlns:a16="http://schemas.microsoft.com/office/drawing/2014/main" id="{33F094F0-5ADE-84C8-DD5F-1EE7BD3DF3FE}"/>
              </a:ext>
            </a:extLst>
          </p:cNvPr>
          <p:cNvSpPr txBox="1"/>
          <p:nvPr/>
        </p:nvSpPr>
        <p:spPr>
          <a:xfrm>
            <a:off x="6524203" y="4508256"/>
            <a:ext cx="1202635" cy="276999"/>
          </a:xfrm>
          <a:prstGeom prst="rect">
            <a:avLst/>
          </a:prstGeom>
          <a:noFill/>
        </p:spPr>
        <p:txBody>
          <a:bodyPr wrap="square">
            <a:spAutoFit/>
          </a:bodyPr>
          <a:lstStyle/>
          <a:p>
            <a:r>
              <a:rPr lang="ja-JP" altLang="en-US" sz="1200" b="1" dirty="0">
                <a:solidFill>
                  <a:srgbClr val="333333"/>
                </a:solidFill>
                <a:latin typeface="Clarimo UD PE Regular"/>
              </a:rPr>
              <a:t>設計品質</a:t>
            </a:r>
            <a:endParaRPr lang="ja-JP" altLang="en-US" sz="1200" b="1" dirty="0"/>
          </a:p>
        </p:txBody>
      </p:sp>
      <p:sp>
        <p:nvSpPr>
          <p:cNvPr id="34" name="正方形/長方形 33">
            <a:extLst>
              <a:ext uri="{FF2B5EF4-FFF2-40B4-BE49-F238E27FC236}">
                <a16:creationId xmlns:a16="http://schemas.microsoft.com/office/drawing/2014/main" id="{7BC2817C-FCCC-F231-59C5-7D2CA3D026D6}"/>
              </a:ext>
            </a:extLst>
          </p:cNvPr>
          <p:cNvSpPr/>
          <p:nvPr/>
        </p:nvSpPr>
        <p:spPr>
          <a:xfrm>
            <a:off x="2279376" y="4909848"/>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二等辺三角形 34">
            <a:extLst>
              <a:ext uri="{FF2B5EF4-FFF2-40B4-BE49-F238E27FC236}">
                <a16:creationId xmlns:a16="http://schemas.microsoft.com/office/drawing/2014/main" id="{813B6236-AAA2-0ECB-2C29-AAF4D0E858E1}"/>
              </a:ext>
            </a:extLst>
          </p:cNvPr>
          <p:cNvSpPr/>
          <p:nvPr/>
        </p:nvSpPr>
        <p:spPr>
          <a:xfrm rot="16200000">
            <a:off x="1484247" y="5210506"/>
            <a:ext cx="1093305" cy="491987"/>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テキスト ボックス 35">
            <a:extLst>
              <a:ext uri="{FF2B5EF4-FFF2-40B4-BE49-F238E27FC236}">
                <a16:creationId xmlns:a16="http://schemas.microsoft.com/office/drawing/2014/main" id="{FB715D58-D117-9D4B-4A9B-712DD203C9A7}"/>
              </a:ext>
            </a:extLst>
          </p:cNvPr>
          <p:cNvSpPr txBox="1"/>
          <p:nvPr/>
        </p:nvSpPr>
        <p:spPr>
          <a:xfrm>
            <a:off x="2015987" y="5239784"/>
            <a:ext cx="370234" cy="461665"/>
          </a:xfrm>
          <a:prstGeom prst="rect">
            <a:avLst/>
          </a:prstGeom>
          <a:noFill/>
        </p:spPr>
        <p:txBody>
          <a:bodyPr wrap="square">
            <a:spAutoFit/>
          </a:bodyPr>
          <a:lstStyle/>
          <a:p>
            <a:r>
              <a:rPr lang="ja-JP" altLang="en-US" sz="1200" b="1" dirty="0">
                <a:solidFill>
                  <a:srgbClr val="333333"/>
                </a:solidFill>
                <a:latin typeface="Clarimo UD PE Regular"/>
              </a:rPr>
              <a:t>機能</a:t>
            </a:r>
            <a:endParaRPr lang="en-US" altLang="ja-JP" sz="1200" b="1" dirty="0">
              <a:solidFill>
                <a:srgbClr val="333333"/>
              </a:solidFill>
              <a:latin typeface="Clarimo UD PE Regular"/>
            </a:endParaRPr>
          </a:p>
        </p:txBody>
      </p:sp>
      <p:sp>
        <p:nvSpPr>
          <p:cNvPr id="37" name="矢印: 上向き折線 36">
            <a:extLst>
              <a:ext uri="{FF2B5EF4-FFF2-40B4-BE49-F238E27FC236}">
                <a16:creationId xmlns:a16="http://schemas.microsoft.com/office/drawing/2014/main" id="{5F93D309-200C-7F89-07A0-1F9C28A187EA}"/>
              </a:ext>
            </a:extLst>
          </p:cNvPr>
          <p:cNvSpPr/>
          <p:nvPr/>
        </p:nvSpPr>
        <p:spPr>
          <a:xfrm rot="5400000" flipV="1">
            <a:off x="2579878" y="5239784"/>
            <a:ext cx="526774" cy="461665"/>
          </a:xfrm>
          <a:prstGeom prst="bentUpArrow">
            <a:avLst>
              <a:gd name="adj1" fmla="val 25000"/>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正方形/長方形 41">
            <a:extLst>
              <a:ext uri="{FF2B5EF4-FFF2-40B4-BE49-F238E27FC236}">
                <a16:creationId xmlns:a16="http://schemas.microsoft.com/office/drawing/2014/main" id="{03AA2DC9-14B4-315C-FF42-399E558A6A7D}"/>
              </a:ext>
            </a:extLst>
          </p:cNvPr>
          <p:cNvSpPr/>
          <p:nvPr/>
        </p:nvSpPr>
        <p:spPr>
          <a:xfrm>
            <a:off x="4406344" y="4896755"/>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矢印: 上向き折線 42">
            <a:extLst>
              <a:ext uri="{FF2B5EF4-FFF2-40B4-BE49-F238E27FC236}">
                <a16:creationId xmlns:a16="http://schemas.microsoft.com/office/drawing/2014/main" id="{6DAE6294-12C1-6DFD-D55D-7101291959CA}"/>
              </a:ext>
            </a:extLst>
          </p:cNvPr>
          <p:cNvSpPr/>
          <p:nvPr/>
        </p:nvSpPr>
        <p:spPr>
          <a:xfrm>
            <a:off x="4724810" y="5207229"/>
            <a:ext cx="526774" cy="403236"/>
          </a:xfrm>
          <a:prstGeom prst="bentUp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a:extLst>
              <a:ext uri="{FF2B5EF4-FFF2-40B4-BE49-F238E27FC236}">
                <a16:creationId xmlns:a16="http://schemas.microsoft.com/office/drawing/2014/main" id="{A3844949-755C-D4F5-7F3F-EFF20BA132CD}"/>
              </a:ext>
            </a:extLst>
          </p:cNvPr>
          <p:cNvSpPr/>
          <p:nvPr/>
        </p:nvSpPr>
        <p:spPr>
          <a:xfrm>
            <a:off x="5608978" y="4900737"/>
            <a:ext cx="263389"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テキスト ボックス 44">
            <a:extLst>
              <a:ext uri="{FF2B5EF4-FFF2-40B4-BE49-F238E27FC236}">
                <a16:creationId xmlns:a16="http://schemas.microsoft.com/office/drawing/2014/main" id="{50600819-E7DC-0988-D2C1-BF21452B77FF}"/>
              </a:ext>
            </a:extLst>
          </p:cNvPr>
          <p:cNvSpPr txBox="1"/>
          <p:nvPr/>
        </p:nvSpPr>
        <p:spPr>
          <a:xfrm>
            <a:off x="5569222" y="4860152"/>
            <a:ext cx="370234" cy="1200329"/>
          </a:xfrm>
          <a:prstGeom prst="rect">
            <a:avLst/>
          </a:prstGeom>
          <a:noFill/>
        </p:spPr>
        <p:txBody>
          <a:bodyPr wrap="square">
            <a:spAutoFit/>
          </a:bodyPr>
          <a:lstStyle/>
          <a:p>
            <a:r>
              <a:rPr lang="ja-JP" altLang="en-US" sz="1200" b="1" dirty="0">
                <a:solidFill>
                  <a:srgbClr val="333333"/>
                </a:solidFill>
                <a:latin typeface="Clarimo UD PE Regular"/>
              </a:rPr>
              <a:t>機能ウェイト</a:t>
            </a:r>
            <a:endParaRPr lang="ja-JP" altLang="en-US" sz="1200" b="1" dirty="0"/>
          </a:p>
        </p:txBody>
      </p:sp>
      <p:sp>
        <p:nvSpPr>
          <p:cNvPr id="46" name="正方形/長方形 45">
            <a:extLst>
              <a:ext uri="{FF2B5EF4-FFF2-40B4-BE49-F238E27FC236}">
                <a16:creationId xmlns:a16="http://schemas.microsoft.com/office/drawing/2014/main" id="{9F7768E8-EB62-36D5-70DE-68876BE6DE56}"/>
              </a:ext>
            </a:extLst>
          </p:cNvPr>
          <p:cNvSpPr/>
          <p:nvPr/>
        </p:nvSpPr>
        <p:spPr>
          <a:xfrm>
            <a:off x="8120263" y="3415673"/>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二等辺三角形 46">
            <a:extLst>
              <a:ext uri="{FF2B5EF4-FFF2-40B4-BE49-F238E27FC236}">
                <a16:creationId xmlns:a16="http://schemas.microsoft.com/office/drawing/2014/main" id="{0A89DAE8-8F0B-0BBD-2197-2664123A1D55}"/>
              </a:ext>
            </a:extLst>
          </p:cNvPr>
          <p:cNvSpPr/>
          <p:nvPr/>
        </p:nvSpPr>
        <p:spPr>
          <a:xfrm>
            <a:off x="8120263" y="3018108"/>
            <a:ext cx="1202635" cy="397565"/>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ボックス 47">
            <a:extLst>
              <a:ext uri="{FF2B5EF4-FFF2-40B4-BE49-F238E27FC236}">
                <a16:creationId xmlns:a16="http://schemas.microsoft.com/office/drawing/2014/main" id="{E81581C9-8EAA-C97A-2756-A67F87611B0A}"/>
              </a:ext>
            </a:extLst>
          </p:cNvPr>
          <p:cNvSpPr txBox="1"/>
          <p:nvPr/>
        </p:nvSpPr>
        <p:spPr>
          <a:xfrm>
            <a:off x="8052341" y="2576672"/>
            <a:ext cx="1446975" cy="369332"/>
          </a:xfrm>
          <a:prstGeom prst="rect">
            <a:avLst/>
          </a:prstGeom>
          <a:noFill/>
        </p:spPr>
        <p:txBody>
          <a:bodyPr wrap="square">
            <a:spAutoFit/>
          </a:bodyPr>
          <a:lstStyle/>
          <a:p>
            <a:r>
              <a:rPr lang="ja-JP" altLang="en-US" b="1" dirty="0">
                <a:solidFill>
                  <a:srgbClr val="333333"/>
                </a:solidFill>
                <a:latin typeface="Clarimo UD PE Regular"/>
              </a:rPr>
              <a:t>信頼性</a:t>
            </a:r>
            <a:r>
              <a:rPr lang="ja-JP" altLang="en-US" sz="1800" b="1" dirty="0">
                <a:solidFill>
                  <a:srgbClr val="333333"/>
                </a:solidFill>
                <a:latin typeface="Clarimo UD PE Regular"/>
              </a:rPr>
              <a:t>展開</a:t>
            </a:r>
            <a:endParaRPr lang="ja-JP" altLang="en-US" b="1" dirty="0"/>
          </a:p>
        </p:txBody>
      </p:sp>
      <p:sp>
        <p:nvSpPr>
          <p:cNvPr id="49" name="テキスト ボックス 48">
            <a:extLst>
              <a:ext uri="{FF2B5EF4-FFF2-40B4-BE49-F238E27FC236}">
                <a16:creationId xmlns:a16="http://schemas.microsoft.com/office/drawing/2014/main" id="{771337CE-EC46-9D6A-519C-3BAB8DADE829}"/>
              </a:ext>
            </a:extLst>
          </p:cNvPr>
          <p:cNvSpPr txBox="1"/>
          <p:nvPr/>
        </p:nvSpPr>
        <p:spPr>
          <a:xfrm>
            <a:off x="8475583" y="3178290"/>
            <a:ext cx="641079" cy="276999"/>
          </a:xfrm>
          <a:prstGeom prst="rect">
            <a:avLst/>
          </a:prstGeom>
          <a:noFill/>
        </p:spPr>
        <p:txBody>
          <a:bodyPr wrap="square">
            <a:spAutoFit/>
          </a:bodyPr>
          <a:lstStyle/>
          <a:p>
            <a:r>
              <a:rPr lang="en-US" altLang="ja-JP" sz="1200" b="1" dirty="0">
                <a:solidFill>
                  <a:srgbClr val="333333"/>
                </a:solidFill>
                <a:latin typeface="Clarimo UD PE Regular"/>
              </a:rPr>
              <a:t>FT</a:t>
            </a:r>
            <a:r>
              <a:rPr lang="ja-JP" altLang="en-US" sz="1200" b="1" dirty="0">
                <a:solidFill>
                  <a:srgbClr val="333333"/>
                </a:solidFill>
                <a:latin typeface="Clarimo UD PE Regular"/>
              </a:rPr>
              <a:t>表</a:t>
            </a:r>
            <a:endParaRPr lang="ja-JP" altLang="en-US" sz="1200" b="1" dirty="0"/>
          </a:p>
        </p:txBody>
      </p:sp>
      <p:sp>
        <p:nvSpPr>
          <p:cNvPr id="51" name="正方形/長方形 50">
            <a:extLst>
              <a:ext uri="{FF2B5EF4-FFF2-40B4-BE49-F238E27FC236}">
                <a16:creationId xmlns:a16="http://schemas.microsoft.com/office/drawing/2014/main" id="{0CC734C2-64F7-7EC1-B321-76127F194D00}"/>
              </a:ext>
            </a:extLst>
          </p:cNvPr>
          <p:cNvSpPr/>
          <p:nvPr/>
        </p:nvSpPr>
        <p:spPr>
          <a:xfrm>
            <a:off x="8120262" y="4508978"/>
            <a:ext cx="1202635" cy="23738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a:extLst>
              <a:ext uri="{FF2B5EF4-FFF2-40B4-BE49-F238E27FC236}">
                <a16:creationId xmlns:a16="http://schemas.microsoft.com/office/drawing/2014/main" id="{5939EC8B-9290-BC4F-C50C-115DEDCA3806}"/>
              </a:ext>
            </a:extLst>
          </p:cNvPr>
          <p:cNvSpPr txBox="1"/>
          <p:nvPr/>
        </p:nvSpPr>
        <p:spPr>
          <a:xfrm>
            <a:off x="8326498" y="4501632"/>
            <a:ext cx="1202635" cy="276999"/>
          </a:xfrm>
          <a:prstGeom prst="rect">
            <a:avLst/>
          </a:prstGeom>
          <a:noFill/>
        </p:spPr>
        <p:txBody>
          <a:bodyPr wrap="square">
            <a:spAutoFit/>
          </a:bodyPr>
          <a:lstStyle/>
          <a:p>
            <a:r>
              <a:rPr lang="ja-JP" altLang="en-US" sz="1200" b="1" dirty="0">
                <a:solidFill>
                  <a:srgbClr val="333333"/>
                </a:solidFill>
                <a:latin typeface="Clarimo UD PE Regular"/>
              </a:rPr>
              <a:t>設計品質</a:t>
            </a:r>
            <a:endParaRPr lang="ja-JP" altLang="en-US" sz="1200" b="1" dirty="0"/>
          </a:p>
        </p:txBody>
      </p:sp>
      <p:sp>
        <p:nvSpPr>
          <p:cNvPr id="53" name="矢印: 上向き折線 52">
            <a:extLst>
              <a:ext uri="{FF2B5EF4-FFF2-40B4-BE49-F238E27FC236}">
                <a16:creationId xmlns:a16="http://schemas.microsoft.com/office/drawing/2014/main" id="{69E52585-5639-354B-E47A-F087E3DA8970}"/>
              </a:ext>
            </a:extLst>
          </p:cNvPr>
          <p:cNvSpPr/>
          <p:nvPr/>
        </p:nvSpPr>
        <p:spPr>
          <a:xfrm rot="5400000" flipV="1">
            <a:off x="8433596" y="3731494"/>
            <a:ext cx="526774" cy="461665"/>
          </a:xfrm>
          <a:prstGeom prst="bentUpArrow">
            <a:avLst>
              <a:gd name="adj1" fmla="val 25000"/>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正方形/長方形 55">
            <a:extLst>
              <a:ext uri="{FF2B5EF4-FFF2-40B4-BE49-F238E27FC236}">
                <a16:creationId xmlns:a16="http://schemas.microsoft.com/office/drawing/2014/main" id="{A1C91D12-3426-AF1F-E243-EA7D6D193AF3}"/>
              </a:ext>
            </a:extLst>
          </p:cNvPr>
          <p:cNvSpPr/>
          <p:nvPr/>
        </p:nvSpPr>
        <p:spPr>
          <a:xfrm>
            <a:off x="8120262" y="4929307"/>
            <a:ext cx="1202635" cy="109330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矢印: 上向き折線 56">
            <a:extLst>
              <a:ext uri="{FF2B5EF4-FFF2-40B4-BE49-F238E27FC236}">
                <a16:creationId xmlns:a16="http://schemas.microsoft.com/office/drawing/2014/main" id="{6FB7D2F6-B2BB-5E0D-C583-BF8517B4D03E}"/>
              </a:ext>
            </a:extLst>
          </p:cNvPr>
          <p:cNvSpPr/>
          <p:nvPr/>
        </p:nvSpPr>
        <p:spPr>
          <a:xfrm rot="5400000" flipV="1">
            <a:off x="8420764" y="5259243"/>
            <a:ext cx="526774" cy="461665"/>
          </a:xfrm>
          <a:prstGeom prst="bentUpArrow">
            <a:avLst>
              <a:gd name="adj1" fmla="val 25000"/>
              <a:gd name="adj2" fmla="val 25000"/>
              <a:gd name="adj3" fmla="val 25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10477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58043" y="986307"/>
            <a:ext cx="10275914" cy="1015663"/>
          </a:xfrm>
          <a:prstGeom prst="rect">
            <a:avLst/>
          </a:prstGeom>
          <a:noFill/>
        </p:spPr>
        <p:txBody>
          <a:bodyPr wrap="square" rtlCol="0">
            <a:spAutoFit/>
          </a:bodyPr>
          <a:lstStyle/>
          <a:p>
            <a:r>
              <a:rPr lang="ja-JP" altLang="en-US" sz="2400" b="1" dirty="0">
                <a:solidFill>
                  <a:srgbClr val="FF0000"/>
                </a:solidFill>
              </a:rPr>
              <a:t>要求品質展開表</a:t>
            </a:r>
            <a:endParaRPr lang="en-US" altLang="ja-JP" sz="2400" b="1" dirty="0">
              <a:solidFill>
                <a:srgbClr val="FF0000"/>
              </a:solidFill>
            </a:endParaRPr>
          </a:p>
          <a:p>
            <a:endParaRPr lang="en-US" altLang="ja-JP" sz="1200" b="1" dirty="0">
              <a:solidFill>
                <a:srgbClr val="FF0000"/>
              </a:solidFill>
              <a:latin typeface="Clarimo UD PE Regular"/>
            </a:endParaRPr>
          </a:p>
          <a:p>
            <a:r>
              <a:rPr lang="ja-JP" altLang="en-US" sz="2400" dirty="0">
                <a:solidFill>
                  <a:srgbClr val="333333"/>
                </a:solidFill>
                <a:latin typeface="Clarimo UD PE Regular"/>
              </a:rPr>
              <a:t>要求品質を親和図法などによりグルーピングし、階層的に示した表のこと。</a:t>
            </a:r>
            <a:endParaRPr lang="en-US" altLang="ja-JP" sz="2400" dirty="0">
              <a:solidFill>
                <a:srgbClr val="333333"/>
              </a:solidFill>
              <a:latin typeface="Clarimo UD PE Regular"/>
            </a:endParaRPr>
          </a:p>
        </p:txBody>
      </p:sp>
      <p:pic>
        <p:nvPicPr>
          <p:cNvPr id="5" name="図 4">
            <a:extLst>
              <a:ext uri="{FF2B5EF4-FFF2-40B4-BE49-F238E27FC236}">
                <a16:creationId xmlns:a16="http://schemas.microsoft.com/office/drawing/2014/main" id="{1B3CF244-0EB6-0322-EBA1-182A39E336A9}"/>
              </a:ext>
            </a:extLst>
          </p:cNvPr>
          <p:cNvPicPr>
            <a:picLocks noChangeAspect="1"/>
          </p:cNvPicPr>
          <p:nvPr/>
        </p:nvPicPr>
        <p:blipFill>
          <a:blip r:embed="rId2"/>
          <a:stretch>
            <a:fillRect/>
          </a:stretch>
        </p:blipFill>
        <p:spPr>
          <a:xfrm>
            <a:off x="3788737" y="2360885"/>
            <a:ext cx="4416818" cy="3559645"/>
          </a:xfrm>
          <a:prstGeom prst="rect">
            <a:avLst/>
          </a:prstGeom>
        </p:spPr>
      </p:pic>
    </p:spTree>
    <p:extLst>
      <p:ext uri="{BB962C8B-B14F-4D97-AF65-F5344CB8AC3E}">
        <p14:creationId xmlns:p14="http://schemas.microsoft.com/office/powerpoint/2010/main" val="421641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25308"/>
            <a:ext cx="9993323" cy="1569660"/>
          </a:xfrm>
          <a:prstGeom prst="rect">
            <a:avLst/>
          </a:prstGeom>
          <a:noFill/>
        </p:spPr>
        <p:txBody>
          <a:bodyPr wrap="square" rtlCol="0">
            <a:spAutoFit/>
          </a:bodyPr>
          <a:lstStyle/>
          <a:p>
            <a:r>
              <a:rPr lang="ja-JP" altLang="en-US" sz="2400" b="1" dirty="0">
                <a:solidFill>
                  <a:srgbClr val="FF0000"/>
                </a:solidFill>
              </a:rPr>
              <a:t>品質展開</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要求品質を品質特性に変換し、製品の設計品質を定め、各機能部品、個々の構成部品の品質及び工程の要素に展開する方法。</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8048503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3354929" y="2513542"/>
            <a:ext cx="5321932" cy="1200329"/>
          </a:xfrm>
          <a:prstGeom prst="rect">
            <a:avLst/>
          </a:prstGeom>
          <a:noFill/>
        </p:spPr>
        <p:txBody>
          <a:bodyPr wrap="square" rtlCol="0">
            <a:spAutoFit/>
          </a:bodyPr>
          <a:lstStyle/>
          <a:p>
            <a:r>
              <a:rPr lang="ja-JP" altLang="en-US" sz="2400" b="1" dirty="0">
                <a:solidFill>
                  <a:srgbClr val="FF0000"/>
                </a:solidFill>
              </a:rPr>
              <a:t>源流段階</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新製品開発における上流段階のこと。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1376933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38578" y="1610388"/>
            <a:ext cx="10487378" cy="1384995"/>
          </a:xfrm>
          <a:prstGeom prst="rect">
            <a:avLst/>
          </a:prstGeom>
          <a:noFill/>
        </p:spPr>
        <p:txBody>
          <a:bodyPr wrap="square" rtlCol="0">
            <a:spAutoFit/>
          </a:bodyPr>
          <a:lstStyle/>
          <a:p>
            <a:r>
              <a:rPr lang="ja-JP" altLang="en-US" sz="2400" b="1" dirty="0">
                <a:solidFill>
                  <a:srgbClr val="FF0000"/>
                </a:solidFill>
              </a:rPr>
              <a:t>プロセス重視</a:t>
            </a:r>
            <a:endParaRPr lang="en-US" altLang="ja-JP" sz="2400" b="1" dirty="0">
              <a:solidFill>
                <a:srgbClr val="FF0000"/>
              </a:solidFill>
            </a:endParaRPr>
          </a:p>
          <a:p>
            <a:endParaRPr lang="en-US" altLang="ja-JP" sz="1200" dirty="0"/>
          </a:p>
          <a:p>
            <a:r>
              <a:rPr lang="ja-JP" altLang="en-US" sz="2400" dirty="0"/>
              <a:t>結果ではなく、</a:t>
            </a:r>
            <a:r>
              <a:rPr lang="ja-JP" altLang="en-US" sz="2400" b="1" dirty="0"/>
              <a:t>プロセス（工程）を重視</a:t>
            </a:r>
            <a:r>
              <a:rPr lang="ja-JP" altLang="en-US" sz="2400" dirty="0"/>
              <a:t>する考え方のこと。これにより、</a:t>
            </a:r>
            <a:r>
              <a:rPr lang="ja-JP" altLang="en-US" sz="2400" b="1" dirty="0"/>
              <a:t>再現性</a:t>
            </a:r>
            <a:r>
              <a:rPr lang="ja-JP" altLang="en-US" sz="2400" dirty="0"/>
              <a:t>を得ることができる。</a:t>
            </a:r>
            <a:endParaRPr lang="en-US" altLang="ja-JP" sz="2400" dirty="0"/>
          </a:p>
        </p:txBody>
      </p:sp>
      <p:pic>
        <p:nvPicPr>
          <p:cNvPr id="1026" name="Picture 2">
            <a:extLst>
              <a:ext uri="{FF2B5EF4-FFF2-40B4-BE49-F238E27FC236}">
                <a16:creationId xmlns:a16="http://schemas.microsoft.com/office/drawing/2014/main" id="{DCCF0B00-6EB1-2337-0716-A674FE302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7404" y="2995383"/>
            <a:ext cx="2703307" cy="270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2293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48442" y="2304821"/>
            <a:ext cx="9895116" cy="1200329"/>
          </a:xfrm>
          <a:prstGeom prst="rect">
            <a:avLst/>
          </a:prstGeom>
          <a:noFill/>
        </p:spPr>
        <p:txBody>
          <a:bodyPr wrap="square" rtlCol="0">
            <a:spAutoFit/>
          </a:bodyPr>
          <a:lstStyle/>
          <a:p>
            <a:r>
              <a:rPr lang="ja-JP" altLang="en-US" sz="2400" b="1" dirty="0">
                <a:solidFill>
                  <a:srgbClr val="FF0000"/>
                </a:solidFill>
              </a:rPr>
              <a:t>源流管理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源流段階において不具合などを予測し、事前に必要な措置を行うこと。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0470297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48442" y="2066282"/>
            <a:ext cx="9895116" cy="1938992"/>
          </a:xfrm>
          <a:prstGeom prst="rect">
            <a:avLst/>
          </a:prstGeom>
          <a:noFill/>
        </p:spPr>
        <p:txBody>
          <a:bodyPr wrap="square" rtlCol="0">
            <a:spAutoFit/>
          </a:bodyPr>
          <a:lstStyle/>
          <a:p>
            <a:r>
              <a:rPr lang="ja-JP" altLang="en-US" sz="2400" b="1" dirty="0">
                <a:solidFill>
                  <a:srgbClr val="FF0000"/>
                </a:solidFill>
              </a:rPr>
              <a:t>初期流動管理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製品の量産立ち上げ段階において、量産安定期とは異なる特別な体制で品質などの情報を収集し、製品企画から量産前の品質保証ステップを確実に実施していく特別な活動のこと。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3229509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55220" y="734440"/>
            <a:ext cx="10321315" cy="1938992"/>
          </a:xfrm>
          <a:prstGeom prst="rect">
            <a:avLst/>
          </a:prstGeom>
          <a:noFill/>
        </p:spPr>
        <p:txBody>
          <a:bodyPr wrap="square" rtlCol="0">
            <a:spAutoFit/>
          </a:bodyPr>
          <a:lstStyle/>
          <a:p>
            <a:r>
              <a:rPr lang="ja-JP" altLang="en-US" sz="2400" b="1" dirty="0">
                <a:solidFill>
                  <a:srgbClr val="FF0000"/>
                </a:solidFill>
              </a:rPr>
              <a:t>品質保証体系図</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品やサービスの設計・開発・製造・アフターサービスに至るまでの一連の流れの中で各部門がどのようなプロセスを果たすべきなのかということを明確にし、品質保証活動を確実に実行するために作成される図のこと。</a:t>
            </a:r>
            <a:endParaRPr lang="en-US" altLang="ja-JP" sz="2400" dirty="0">
              <a:solidFill>
                <a:srgbClr val="333333"/>
              </a:solidFill>
              <a:latin typeface="Clarimo UD PE Regular"/>
            </a:endParaRPr>
          </a:p>
        </p:txBody>
      </p:sp>
      <p:graphicFrame>
        <p:nvGraphicFramePr>
          <p:cNvPr id="7" name="表 7">
            <a:extLst>
              <a:ext uri="{FF2B5EF4-FFF2-40B4-BE49-F238E27FC236}">
                <a16:creationId xmlns:a16="http://schemas.microsoft.com/office/drawing/2014/main" id="{903E2BC4-D778-F6DE-5848-31904286EA8A}"/>
              </a:ext>
            </a:extLst>
          </p:cNvPr>
          <p:cNvGraphicFramePr>
            <a:graphicFrameLocks noGrp="1"/>
          </p:cNvGraphicFramePr>
          <p:nvPr>
            <p:extLst>
              <p:ext uri="{D42A27DB-BD31-4B8C-83A1-F6EECF244321}">
                <p14:modId xmlns:p14="http://schemas.microsoft.com/office/powerpoint/2010/main" val="2560744623"/>
              </p:ext>
            </p:extLst>
          </p:nvPr>
        </p:nvGraphicFramePr>
        <p:xfrm>
          <a:off x="1963528" y="2836883"/>
          <a:ext cx="8005422" cy="3564789"/>
        </p:xfrm>
        <a:graphic>
          <a:graphicData uri="http://schemas.openxmlformats.org/drawingml/2006/table">
            <a:tbl>
              <a:tblPr firstRow="1" bandRow="1">
                <a:tableStyleId>{5940675A-B579-460E-94D1-54222C63F5DA}</a:tableStyleId>
              </a:tblPr>
              <a:tblGrid>
                <a:gridCol w="1334237">
                  <a:extLst>
                    <a:ext uri="{9D8B030D-6E8A-4147-A177-3AD203B41FA5}">
                      <a16:colId xmlns:a16="http://schemas.microsoft.com/office/drawing/2014/main" val="3034507220"/>
                    </a:ext>
                  </a:extLst>
                </a:gridCol>
                <a:gridCol w="1334237">
                  <a:extLst>
                    <a:ext uri="{9D8B030D-6E8A-4147-A177-3AD203B41FA5}">
                      <a16:colId xmlns:a16="http://schemas.microsoft.com/office/drawing/2014/main" val="2953999188"/>
                    </a:ext>
                  </a:extLst>
                </a:gridCol>
                <a:gridCol w="1334237">
                  <a:extLst>
                    <a:ext uri="{9D8B030D-6E8A-4147-A177-3AD203B41FA5}">
                      <a16:colId xmlns:a16="http://schemas.microsoft.com/office/drawing/2014/main" val="2238044063"/>
                    </a:ext>
                  </a:extLst>
                </a:gridCol>
                <a:gridCol w="1334237">
                  <a:extLst>
                    <a:ext uri="{9D8B030D-6E8A-4147-A177-3AD203B41FA5}">
                      <a16:colId xmlns:a16="http://schemas.microsoft.com/office/drawing/2014/main" val="3740597384"/>
                    </a:ext>
                  </a:extLst>
                </a:gridCol>
                <a:gridCol w="1334237">
                  <a:extLst>
                    <a:ext uri="{9D8B030D-6E8A-4147-A177-3AD203B41FA5}">
                      <a16:colId xmlns:a16="http://schemas.microsoft.com/office/drawing/2014/main" val="2580168551"/>
                    </a:ext>
                  </a:extLst>
                </a:gridCol>
                <a:gridCol w="1334237">
                  <a:extLst>
                    <a:ext uri="{9D8B030D-6E8A-4147-A177-3AD203B41FA5}">
                      <a16:colId xmlns:a16="http://schemas.microsoft.com/office/drawing/2014/main" val="2935170753"/>
                    </a:ext>
                  </a:extLst>
                </a:gridCol>
              </a:tblGrid>
              <a:tr h="634121">
                <a:tc>
                  <a:txBody>
                    <a:bodyPr/>
                    <a:lstStyle/>
                    <a:p>
                      <a:pPr algn="ctr"/>
                      <a:endParaRPr kumimoji="1" lang="ja-JP" altLang="en-US"/>
                    </a:p>
                  </a:txBody>
                  <a:tcPr anchor="ctr"/>
                </a:tc>
                <a:tc>
                  <a:txBody>
                    <a:bodyPr/>
                    <a:lstStyle/>
                    <a:p>
                      <a:pPr algn="ctr"/>
                      <a:r>
                        <a:rPr kumimoji="1" lang="ja-JP" altLang="en-US" dirty="0"/>
                        <a:t>顧客</a:t>
                      </a:r>
                    </a:p>
                  </a:txBody>
                  <a:tcPr anchor="ctr">
                    <a:solidFill>
                      <a:schemeClr val="accent4">
                        <a:lumMod val="20000"/>
                        <a:lumOff val="80000"/>
                      </a:schemeClr>
                    </a:solidFill>
                  </a:tcPr>
                </a:tc>
                <a:tc>
                  <a:txBody>
                    <a:bodyPr/>
                    <a:lstStyle/>
                    <a:p>
                      <a:pPr algn="ctr"/>
                      <a:r>
                        <a:rPr kumimoji="1" lang="ja-JP" altLang="en-US" dirty="0"/>
                        <a:t>販売</a:t>
                      </a:r>
                    </a:p>
                  </a:txBody>
                  <a:tcPr anchor="ctr">
                    <a:solidFill>
                      <a:schemeClr val="accent4">
                        <a:lumMod val="20000"/>
                        <a:lumOff val="80000"/>
                      </a:schemeClr>
                    </a:solidFill>
                  </a:tcPr>
                </a:tc>
                <a:tc>
                  <a:txBody>
                    <a:bodyPr/>
                    <a:lstStyle/>
                    <a:p>
                      <a:pPr algn="ctr"/>
                      <a:r>
                        <a:rPr kumimoji="1" lang="ja-JP" altLang="en-US" dirty="0"/>
                        <a:t>研究開発</a:t>
                      </a:r>
                    </a:p>
                  </a:txBody>
                  <a:tcPr anchor="ctr">
                    <a:solidFill>
                      <a:schemeClr val="accent4">
                        <a:lumMod val="20000"/>
                        <a:lumOff val="80000"/>
                      </a:schemeClr>
                    </a:solidFill>
                  </a:tcPr>
                </a:tc>
                <a:tc>
                  <a:txBody>
                    <a:bodyPr/>
                    <a:lstStyle/>
                    <a:p>
                      <a:pPr algn="ctr"/>
                      <a:r>
                        <a:rPr kumimoji="1" lang="ja-JP" altLang="en-US" dirty="0"/>
                        <a:t>品質保証</a:t>
                      </a:r>
                    </a:p>
                  </a:txBody>
                  <a:tcPr anchor="ctr">
                    <a:solidFill>
                      <a:schemeClr val="accent4">
                        <a:lumMod val="20000"/>
                        <a:lumOff val="80000"/>
                      </a:schemeClr>
                    </a:solidFill>
                  </a:tcPr>
                </a:tc>
                <a:tc>
                  <a:txBody>
                    <a:bodyPr/>
                    <a:lstStyle/>
                    <a:p>
                      <a:pPr algn="ctr"/>
                      <a:r>
                        <a:rPr kumimoji="1" lang="ja-JP" altLang="en-US" dirty="0"/>
                        <a:t>生産</a:t>
                      </a:r>
                    </a:p>
                  </a:txBody>
                  <a:tcPr anchor="ctr">
                    <a:solidFill>
                      <a:schemeClr val="accent4">
                        <a:lumMod val="20000"/>
                        <a:lumOff val="80000"/>
                      </a:schemeClr>
                    </a:solidFill>
                  </a:tcPr>
                </a:tc>
                <a:extLst>
                  <a:ext uri="{0D108BD9-81ED-4DB2-BD59-A6C34878D82A}">
                    <a16:rowId xmlns:a16="http://schemas.microsoft.com/office/drawing/2014/main" val="3109754851"/>
                  </a:ext>
                </a:extLst>
              </a:tr>
              <a:tr h="732667">
                <a:tc>
                  <a:txBody>
                    <a:bodyPr/>
                    <a:lstStyle/>
                    <a:p>
                      <a:pPr algn="ctr"/>
                      <a:r>
                        <a:rPr kumimoji="1" lang="ja-JP" altLang="en-US" dirty="0"/>
                        <a:t>企画</a:t>
                      </a:r>
                    </a:p>
                  </a:txBody>
                  <a:tcPr anchor="ctr">
                    <a:solidFill>
                      <a:schemeClr val="accent5">
                        <a:lumMod val="20000"/>
                        <a:lumOff val="80000"/>
                      </a:schemeClr>
                    </a:solidFill>
                  </a:tcP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extLst>
                  <a:ext uri="{0D108BD9-81ED-4DB2-BD59-A6C34878D82A}">
                    <a16:rowId xmlns:a16="http://schemas.microsoft.com/office/drawing/2014/main" val="2888695068"/>
                  </a:ext>
                </a:extLst>
              </a:tr>
              <a:tr h="732667">
                <a:tc>
                  <a:txBody>
                    <a:bodyPr/>
                    <a:lstStyle/>
                    <a:p>
                      <a:pPr algn="ctr"/>
                      <a:r>
                        <a:rPr kumimoji="1" lang="ja-JP" altLang="en-US" dirty="0"/>
                        <a:t>開発</a:t>
                      </a:r>
                    </a:p>
                  </a:txBody>
                  <a:tcPr anchor="ctr">
                    <a:solidFill>
                      <a:schemeClr val="accent5">
                        <a:lumMod val="20000"/>
                        <a:lumOff val="80000"/>
                      </a:schemeClr>
                    </a:solidFill>
                  </a:tcP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dirty="0"/>
                    </a:p>
                  </a:txBody>
                  <a:tcPr anchor="ctr"/>
                </a:tc>
                <a:tc>
                  <a:txBody>
                    <a:bodyPr/>
                    <a:lstStyle/>
                    <a:p>
                      <a:pPr algn="ctr"/>
                      <a:endParaRPr kumimoji="1" lang="ja-JP" altLang="en-US"/>
                    </a:p>
                  </a:txBody>
                  <a:tcPr anchor="ctr"/>
                </a:tc>
                <a:extLst>
                  <a:ext uri="{0D108BD9-81ED-4DB2-BD59-A6C34878D82A}">
                    <a16:rowId xmlns:a16="http://schemas.microsoft.com/office/drawing/2014/main" val="1262534426"/>
                  </a:ext>
                </a:extLst>
              </a:tr>
              <a:tr h="732667">
                <a:tc>
                  <a:txBody>
                    <a:bodyPr/>
                    <a:lstStyle/>
                    <a:p>
                      <a:pPr algn="ctr"/>
                      <a:r>
                        <a:rPr kumimoji="1" lang="ja-JP" altLang="en-US" dirty="0"/>
                        <a:t>生産</a:t>
                      </a:r>
                    </a:p>
                  </a:txBody>
                  <a:tcPr anchor="ctr">
                    <a:solidFill>
                      <a:schemeClr val="accent5">
                        <a:lumMod val="20000"/>
                        <a:lumOff val="80000"/>
                      </a:schemeClr>
                    </a:solidFill>
                  </a:tcP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dirty="0"/>
                    </a:p>
                  </a:txBody>
                  <a:tcPr anchor="ctr"/>
                </a:tc>
                <a:extLst>
                  <a:ext uri="{0D108BD9-81ED-4DB2-BD59-A6C34878D82A}">
                    <a16:rowId xmlns:a16="http://schemas.microsoft.com/office/drawing/2014/main" val="2224687488"/>
                  </a:ext>
                </a:extLst>
              </a:tr>
              <a:tr h="732667">
                <a:tc>
                  <a:txBody>
                    <a:bodyPr/>
                    <a:lstStyle/>
                    <a:p>
                      <a:pPr algn="ctr"/>
                      <a:r>
                        <a:rPr kumimoji="1" lang="ja-JP" altLang="en-US" dirty="0"/>
                        <a:t>販売</a:t>
                      </a:r>
                    </a:p>
                  </a:txBody>
                  <a:tcPr anchor="ctr">
                    <a:solidFill>
                      <a:schemeClr val="accent5">
                        <a:lumMod val="20000"/>
                        <a:lumOff val="80000"/>
                      </a:schemeClr>
                    </a:solidFill>
                  </a:tcPr>
                </a:tc>
                <a:tc>
                  <a:txBody>
                    <a:bodyPr/>
                    <a:lstStyle/>
                    <a:p>
                      <a:pPr algn="ctr"/>
                      <a:endParaRPr kumimoji="1" lang="ja-JP" altLang="en-US" dirty="0"/>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a:p>
                  </a:txBody>
                  <a:tcPr anchor="ctr"/>
                </a:tc>
                <a:tc>
                  <a:txBody>
                    <a:bodyPr/>
                    <a:lstStyle/>
                    <a:p>
                      <a:pPr algn="ctr"/>
                      <a:endParaRPr kumimoji="1" lang="ja-JP" altLang="en-US" dirty="0"/>
                    </a:p>
                  </a:txBody>
                  <a:tcPr anchor="ctr"/>
                </a:tc>
                <a:extLst>
                  <a:ext uri="{0D108BD9-81ED-4DB2-BD59-A6C34878D82A}">
                    <a16:rowId xmlns:a16="http://schemas.microsoft.com/office/drawing/2014/main" val="2341421866"/>
                  </a:ext>
                </a:extLst>
              </a:tr>
            </a:tbl>
          </a:graphicData>
        </a:graphic>
      </p:graphicFrame>
      <p:sp>
        <p:nvSpPr>
          <p:cNvPr id="8" name="フローチャート: 処理 7">
            <a:extLst>
              <a:ext uri="{FF2B5EF4-FFF2-40B4-BE49-F238E27FC236}">
                <a16:creationId xmlns:a16="http://schemas.microsoft.com/office/drawing/2014/main" id="{9FB8B156-14AC-0FEF-E802-A958D4F0F35A}"/>
              </a:ext>
            </a:extLst>
          </p:cNvPr>
          <p:cNvSpPr/>
          <p:nvPr/>
        </p:nvSpPr>
        <p:spPr>
          <a:xfrm>
            <a:off x="3399184" y="3861684"/>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ニーズ</a:t>
            </a:r>
          </a:p>
        </p:txBody>
      </p:sp>
      <p:sp>
        <p:nvSpPr>
          <p:cNvPr id="9" name="フローチャート: 処理 8">
            <a:extLst>
              <a:ext uri="{FF2B5EF4-FFF2-40B4-BE49-F238E27FC236}">
                <a16:creationId xmlns:a16="http://schemas.microsoft.com/office/drawing/2014/main" id="{82F14116-E7AF-488A-89E4-ACE82D34BCB6}"/>
              </a:ext>
            </a:extLst>
          </p:cNvPr>
          <p:cNvSpPr/>
          <p:nvPr/>
        </p:nvSpPr>
        <p:spPr>
          <a:xfrm>
            <a:off x="4736579" y="3861684"/>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企画立案</a:t>
            </a:r>
          </a:p>
        </p:txBody>
      </p:sp>
      <p:sp>
        <p:nvSpPr>
          <p:cNvPr id="10" name="フローチャート: 処理 9">
            <a:extLst>
              <a:ext uri="{FF2B5EF4-FFF2-40B4-BE49-F238E27FC236}">
                <a16:creationId xmlns:a16="http://schemas.microsoft.com/office/drawing/2014/main" id="{32EB3C01-CDBB-FB85-AA59-0A64C0E4EBFD}"/>
              </a:ext>
            </a:extLst>
          </p:cNvPr>
          <p:cNvSpPr/>
          <p:nvPr/>
        </p:nvSpPr>
        <p:spPr>
          <a:xfrm>
            <a:off x="4736579" y="3519089"/>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市場調査</a:t>
            </a:r>
          </a:p>
        </p:txBody>
      </p:sp>
      <p:sp>
        <p:nvSpPr>
          <p:cNvPr id="11" name="フローチャート: 処理 10">
            <a:extLst>
              <a:ext uri="{FF2B5EF4-FFF2-40B4-BE49-F238E27FC236}">
                <a16:creationId xmlns:a16="http://schemas.microsoft.com/office/drawing/2014/main" id="{4987FA8E-FB4E-2856-25DE-0CBDFF1BC037}"/>
              </a:ext>
            </a:extLst>
          </p:cNvPr>
          <p:cNvSpPr/>
          <p:nvPr/>
        </p:nvSpPr>
        <p:spPr>
          <a:xfrm>
            <a:off x="4736579" y="4249506"/>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開発依頼</a:t>
            </a:r>
          </a:p>
        </p:txBody>
      </p:sp>
      <p:sp>
        <p:nvSpPr>
          <p:cNvPr id="12" name="フローチャート: 処理 11">
            <a:extLst>
              <a:ext uri="{FF2B5EF4-FFF2-40B4-BE49-F238E27FC236}">
                <a16:creationId xmlns:a16="http://schemas.microsoft.com/office/drawing/2014/main" id="{AFFBAAF8-E39A-40B3-D7B4-31F290C53F2C}"/>
              </a:ext>
            </a:extLst>
          </p:cNvPr>
          <p:cNvSpPr/>
          <p:nvPr/>
        </p:nvSpPr>
        <p:spPr>
          <a:xfrm>
            <a:off x="6041380" y="4259641"/>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設計・開発</a:t>
            </a:r>
            <a:endParaRPr kumimoji="1" lang="ja-JP" altLang="en-US" sz="1400" b="1" dirty="0"/>
          </a:p>
        </p:txBody>
      </p:sp>
      <p:sp>
        <p:nvSpPr>
          <p:cNvPr id="13" name="フローチャート: 処理 12">
            <a:extLst>
              <a:ext uri="{FF2B5EF4-FFF2-40B4-BE49-F238E27FC236}">
                <a16:creationId xmlns:a16="http://schemas.microsoft.com/office/drawing/2014/main" id="{F86C7035-BCA7-B59A-B8B3-80A315844CE0}"/>
              </a:ext>
            </a:extLst>
          </p:cNvPr>
          <p:cNvSpPr/>
          <p:nvPr/>
        </p:nvSpPr>
        <p:spPr>
          <a:xfrm>
            <a:off x="7383194" y="4265334"/>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品質基準</a:t>
            </a:r>
            <a:endParaRPr kumimoji="1" lang="ja-JP" altLang="en-US" sz="1400" b="1" dirty="0"/>
          </a:p>
        </p:txBody>
      </p:sp>
      <p:sp>
        <p:nvSpPr>
          <p:cNvPr id="14" name="フローチャート: 処理 13">
            <a:extLst>
              <a:ext uri="{FF2B5EF4-FFF2-40B4-BE49-F238E27FC236}">
                <a16:creationId xmlns:a16="http://schemas.microsoft.com/office/drawing/2014/main" id="{571C492A-9096-696A-1BDB-413852A69E11}"/>
              </a:ext>
            </a:extLst>
          </p:cNvPr>
          <p:cNvSpPr/>
          <p:nvPr/>
        </p:nvSpPr>
        <p:spPr>
          <a:xfrm>
            <a:off x="8725008" y="4261284"/>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試作</a:t>
            </a:r>
          </a:p>
        </p:txBody>
      </p:sp>
      <p:sp>
        <p:nvSpPr>
          <p:cNvPr id="15" name="フローチャート: 処理 14">
            <a:extLst>
              <a:ext uri="{FF2B5EF4-FFF2-40B4-BE49-F238E27FC236}">
                <a16:creationId xmlns:a16="http://schemas.microsoft.com/office/drawing/2014/main" id="{7ECC9C21-7351-7FE5-C43D-7FC000948138}"/>
              </a:ext>
            </a:extLst>
          </p:cNvPr>
          <p:cNvSpPr/>
          <p:nvPr/>
        </p:nvSpPr>
        <p:spPr>
          <a:xfrm>
            <a:off x="4736579" y="4619278"/>
            <a:ext cx="5110418"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デザインレビュー</a:t>
            </a:r>
          </a:p>
        </p:txBody>
      </p:sp>
      <p:sp>
        <p:nvSpPr>
          <p:cNvPr id="16" name="フローチャート: 処理 15">
            <a:extLst>
              <a:ext uri="{FF2B5EF4-FFF2-40B4-BE49-F238E27FC236}">
                <a16:creationId xmlns:a16="http://schemas.microsoft.com/office/drawing/2014/main" id="{423024DA-49F7-8EBA-BB81-2154CEF63148}"/>
              </a:ext>
            </a:extLst>
          </p:cNvPr>
          <p:cNvSpPr/>
          <p:nvPr/>
        </p:nvSpPr>
        <p:spPr>
          <a:xfrm>
            <a:off x="8725007" y="5215772"/>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量産</a:t>
            </a:r>
            <a:endParaRPr kumimoji="1" lang="ja-JP" altLang="en-US" sz="1400" b="1" dirty="0"/>
          </a:p>
        </p:txBody>
      </p:sp>
      <p:sp>
        <p:nvSpPr>
          <p:cNvPr id="17" name="フローチャート: 処理 16">
            <a:extLst>
              <a:ext uri="{FF2B5EF4-FFF2-40B4-BE49-F238E27FC236}">
                <a16:creationId xmlns:a16="http://schemas.microsoft.com/office/drawing/2014/main" id="{37A3D2DA-1F69-A205-3978-FB7B9304B17C}"/>
              </a:ext>
            </a:extLst>
          </p:cNvPr>
          <p:cNvSpPr/>
          <p:nvPr/>
        </p:nvSpPr>
        <p:spPr>
          <a:xfrm>
            <a:off x="7383194" y="5204516"/>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検査</a:t>
            </a:r>
          </a:p>
        </p:txBody>
      </p:sp>
      <p:sp>
        <p:nvSpPr>
          <p:cNvPr id="18" name="フローチャート: 処理 17">
            <a:extLst>
              <a:ext uri="{FF2B5EF4-FFF2-40B4-BE49-F238E27FC236}">
                <a16:creationId xmlns:a16="http://schemas.microsoft.com/office/drawing/2014/main" id="{078C8A3C-3043-A800-3A46-6BFB22C5D93F}"/>
              </a:ext>
            </a:extLst>
          </p:cNvPr>
          <p:cNvSpPr/>
          <p:nvPr/>
        </p:nvSpPr>
        <p:spPr>
          <a:xfrm>
            <a:off x="8725007" y="5914839"/>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400" b="1" dirty="0"/>
              <a:t>出荷</a:t>
            </a:r>
          </a:p>
        </p:txBody>
      </p:sp>
      <p:sp>
        <p:nvSpPr>
          <p:cNvPr id="19" name="フローチャート: 処理 18">
            <a:extLst>
              <a:ext uri="{FF2B5EF4-FFF2-40B4-BE49-F238E27FC236}">
                <a16:creationId xmlns:a16="http://schemas.microsoft.com/office/drawing/2014/main" id="{F0C3BAF0-84E7-5ACE-2369-0FF8236686AB}"/>
              </a:ext>
            </a:extLst>
          </p:cNvPr>
          <p:cNvSpPr/>
          <p:nvPr/>
        </p:nvSpPr>
        <p:spPr>
          <a:xfrm>
            <a:off x="4733897" y="5915803"/>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販売</a:t>
            </a:r>
            <a:endParaRPr kumimoji="1" lang="ja-JP" altLang="en-US" sz="1400" b="1" dirty="0"/>
          </a:p>
        </p:txBody>
      </p:sp>
      <p:sp>
        <p:nvSpPr>
          <p:cNvPr id="20" name="フローチャート: 処理 19">
            <a:extLst>
              <a:ext uri="{FF2B5EF4-FFF2-40B4-BE49-F238E27FC236}">
                <a16:creationId xmlns:a16="http://schemas.microsoft.com/office/drawing/2014/main" id="{66A418F3-72D1-A815-8BEC-29CBF953B766}"/>
              </a:ext>
            </a:extLst>
          </p:cNvPr>
          <p:cNvSpPr/>
          <p:nvPr/>
        </p:nvSpPr>
        <p:spPr>
          <a:xfrm>
            <a:off x="3399184" y="5908944"/>
            <a:ext cx="1121989" cy="25841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1400" b="1" dirty="0"/>
              <a:t>使用</a:t>
            </a:r>
            <a:endParaRPr kumimoji="1" lang="ja-JP" altLang="en-US" sz="1400" b="1" dirty="0"/>
          </a:p>
        </p:txBody>
      </p:sp>
      <p:cxnSp>
        <p:nvCxnSpPr>
          <p:cNvPr id="22" name="直線矢印コネクタ 21">
            <a:extLst>
              <a:ext uri="{FF2B5EF4-FFF2-40B4-BE49-F238E27FC236}">
                <a16:creationId xmlns:a16="http://schemas.microsoft.com/office/drawing/2014/main" id="{5AC2FA91-1A71-D831-550A-77185E811010}"/>
              </a:ext>
            </a:extLst>
          </p:cNvPr>
          <p:cNvCxnSpPr>
            <a:endCxn id="9" idx="0"/>
          </p:cNvCxnSpPr>
          <p:nvPr/>
        </p:nvCxnSpPr>
        <p:spPr>
          <a:xfrm>
            <a:off x="5294891" y="3777507"/>
            <a:ext cx="2683" cy="84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EC28D1A5-B111-BB95-8B4C-29CA848956F2}"/>
              </a:ext>
            </a:extLst>
          </p:cNvPr>
          <p:cNvCxnSpPr>
            <a:cxnSpLocks/>
            <a:stCxn id="8" idx="3"/>
          </p:cNvCxnSpPr>
          <p:nvPr/>
        </p:nvCxnSpPr>
        <p:spPr>
          <a:xfrm>
            <a:off x="4521173" y="3990893"/>
            <a:ext cx="212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0B4B9EB1-CC62-4D1B-5221-DE6CF64B9A5A}"/>
              </a:ext>
            </a:extLst>
          </p:cNvPr>
          <p:cNvCxnSpPr>
            <a:stCxn id="9" idx="2"/>
          </p:cNvCxnSpPr>
          <p:nvPr/>
        </p:nvCxnSpPr>
        <p:spPr>
          <a:xfrm flipH="1">
            <a:off x="5294891" y="4120102"/>
            <a:ext cx="2683" cy="1294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CFB23AB8-C90A-92B9-80DD-BFEB51EC57BB}"/>
              </a:ext>
            </a:extLst>
          </p:cNvPr>
          <p:cNvCxnSpPr>
            <a:stCxn id="11" idx="3"/>
            <a:endCxn id="12" idx="1"/>
          </p:cNvCxnSpPr>
          <p:nvPr/>
        </p:nvCxnSpPr>
        <p:spPr>
          <a:xfrm>
            <a:off x="5858568" y="4378715"/>
            <a:ext cx="182812" cy="101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線矢印コネクタ 30">
            <a:extLst>
              <a:ext uri="{FF2B5EF4-FFF2-40B4-BE49-F238E27FC236}">
                <a16:creationId xmlns:a16="http://schemas.microsoft.com/office/drawing/2014/main" id="{81F009FC-8457-062A-CABF-562BD2149E7F}"/>
              </a:ext>
            </a:extLst>
          </p:cNvPr>
          <p:cNvCxnSpPr>
            <a:stCxn id="12" idx="3"/>
            <a:endCxn id="13" idx="1"/>
          </p:cNvCxnSpPr>
          <p:nvPr/>
        </p:nvCxnSpPr>
        <p:spPr>
          <a:xfrm>
            <a:off x="7163369" y="4388850"/>
            <a:ext cx="219825" cy="5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矢印コネクタ 32">
            <a:extLst>
              <a:ext uri="{FF2B5EF4-FFF2-40B4-BE49-F238E27FC236}">
                <a16:creationId xmlns:a16="http://schemas.microsoft.com/office/drawing/2014/main" id="{80737898-7096-0D71-CAB1-54436EE902E4}"/>
              </a:ext>
            </a:extLst>
          </p:cNvPr>
          <p:cNvCxnSpPr>
            <a:stCxn id="13" idx="3"/>
            <a:endCxn id="14" idx="1"/>
          </p:cNvCxnSpPr>
          <p:nvPr/>
        </p:nvCxnSpPr>
        <p:spPr>
          <a:xfrm flipV="1">
            <a:off x="8505183" y="4390493"/>
            <a:ext cx="219825" cy="40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CB0B58EF-DBE4-7BD0-5C28-22835C6BCF92}"/>
              </a:ext>
            </a:extLst>
          </p:cNvPr>
          <p:cNvCxnSpPr/>
          <p:nvPr/>
        </p:nvCxnSpPr>
        <p:spPr>
          <a:xfrm>
            <a:off x="9286001" y="4518059"/>
            <a:ext cx="0" cy="10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BA95EBCE-BC6F-2698-5340-5AA6B30AFC25}"/>
              </a:ext>
            </a:extLst>
          </p:cNvPr>
          <p:cNvCxnSpPr>
            <a:cxnSpLocks/>
            <a:stCxn id="13" idx="2"/>
          </p:cNvCxnSpPr>
          <p:nvPr/>
        </p:nvCxnSpPr>
        <p:spPr>
          <a:xfrm>
            <a:off x="7944189" y="4523752"/>
            <a:ext cx="0" cy="140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6CF00BF2-13CE-60B2-4D1F-2EE4284A9188}"/>
              </a:ext>
            </a:extLst>
          </p:cNvPr>
          <p:cNvCxnSpPr>
            <a:stCxn id="12" idx="2"/>
          </p:cNvCxnSpPr>
          <p:nvPr/>
        </p:nvCxnSpPr>
        <p:spPr>
          <a:xfrm flipH="1">
            <a:off x="6602374" y="4518059"/>
            <a:ext cx="1" cy="101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339C94BE-81D1-20F5-CCA3-40F168C8D060}"/>
              </a:ext>
            </a:extLst>
          </p:cNvPr>
          <p:cNvCxnSpPr/>
          <p:nvPr/>
        </p:nvCxnSpPr>
        <p:spPr>
          <a:xfrm>
            <a:off x="9286001" y="4877696"/>
            <a:ext cx="0" cy="326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54181D0-1B55-99EE-5D43-A05C1A4B0D79}"/>
              </a:ext>
            </a:extLst>
          </p:cNvPr>
          <p:cNvCxnSpPr>
            <a:stCxn id="17" idx="3"/>
            <a:endCxn id="16" idx="1"/>
          </p:cNvCxnSpPr>
          <p:nvPr/>
        </p:nvCxnSpPr>
        <p:spPr>
          <a:xfrm>
            <a:off x="8505183" y="5333725"/>
            <a:ext cx="219824" cy="112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5E8D8857-1DE6-36ED-47D5-B262BBA2C282}"/>
              </a:ext>
            </a:extLst>
          </p:cNvPr>
          <p:cNvCxnSpPr>
            <a:stCxn id="16" idx="2"/>
            <a:endCxn id="18" idx="0"/>
          </p:cNvCxnSpPr>
          <p:nvPr/>
        </p:nvCxnSpPr>
        <p:spPr>
          <a:xfrm>
            <a:off x="9286002" y="5474190"/>
            <a:ext cx="0" cy="440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9628AFF4-EB14-0260-D2DD-03A550EF1F53}"/>
              </a:ext>
            </a:extLst>
          </p:cNvPr>
          <p:cNvCxnSpPr>
            <a:stCxn id="18" idx="1"/>
            <a:endCxn id="19" idx="3"/>
          </p:cNvCxnSpPr>
          <p:nvPr/>
        </p:nvCxnSpPr>
        <p:spPr>
          <a:xfrm flipH="1">
            <a:off x="5855886" y="6044048"/>
            <a:ext cx="2869121" cy="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6FFC16E4-0A20-6C0A-989A-8637B78AAF66}"/>
              </a:ext>
            </a:extLst>
          </p:cNvPr>
          <p:cNvCxnSpPr>
            <a:stCxn id="19" idx="1"/>
            <a:endCxn id="20" idx="3"/>
          </p:cNvCxnSpPr>
          <p:nvPr/>
        </p:nvCxnSpPr>
        <p:spPr>
          <a:xfrm flipH="1" flipV="1">
            <a:off x="4521173" y="6038153"/>
            <a:ext cx="212724" cy="6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700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25308"/>
            <a:ext cx="9993323" cy="1569660"/>
          </a:xfrm>
          <a:prstGeom prst="rect">
            <a:avLst/>
          </a:prstGeom>
          <a:noFill/>
        </p:spPr>
        <p:txBody>
          <a:bodyPr wrap="square" rtlCol="0">
            <a:spAutoFit/>
          </a:bodyPr>
          <a:lstStyle/>
          <a:p>
            <a:r>
              <a:rPr lang="en-US" altLang="ja-JP" sz="2400" b="1" dirty="0">
                <a:solidFill>
                  <a:srgbClr val="FF0000"/>
                </a:solidFill>
              </a:rPr>
              <a:t>QA</a:t>
            </a:r>
            <a:r>
              <a:rPr lang="ja-JP" altLang="en-US" sz="2400" b="1" dirty="0">
                <a:solidFill>
                  <a:srgbClr val="FF0000"/>
                </a:solidFill>
              </a:rPr>
              <a:t>ネットワーク</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品質保証項目と工程手順をマトリックスにして、どの工程で不具合の　発生と流出を防止するのか、点数化して把握するための分析手法のこと。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7497750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25308"/>
            <a:ext cx="9993323" cy="1569660"/>
          </a:xfrm>
          <a:prstGeom prst="rect">
            <a:avLst/>
          </a:prstGeom>
          <a:noFill/>
        </p:spPr>
        <p:txBody>
          <a:bodyPr wrap="square" rtlCol="0">
            <a:spAutoFit/>
          </a:bodyPr>
          <a:lstStyle/>
          <a:p>
            <a:r>
              <a:rPr lang="ja-JP" altLang="en-US" sz="2400" b="1" dirty="0">
                <a:solidFill>
                  <a:srgbClr val="FF0000"/>
                </a:solidFill>
              </a:rPr>
              <a:t>製造物責任法（</a:t>
            </a:r>
            <a:r>
              <a:rPr lang="en-US" altLang="ja-JP" sz="2400" b="1" dirty="0">
                <a:solidFill>
                  <a:srgbClr val="FF0000"/>
                </a:solidFill>
              </a:rPr>
              <a:t>PL</a:t>
            </a:r>
            <a:r>
              <a:rPr lang="ja-JP" altLang="en-US" sz="2400" b="1" dirty="0">
                <a:solidFill>
                  <a:srgbClr val="FF0000"/>
                </a:solidFill>
              </a:rPr>
              <a:t>法）</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製造物の欠陥によって生命、身体または他の財産に損害を被った場合に、被害者は製造業者等に対して損害賠償を求めることができる法律のこと。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5171036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25308"/>
            <a:ext cx="9993323" cy="1569660"/>
          </a:xfrm>
          <a:prstGeom prst="rect">
            <a:avLst/>
          </a:prstGeom>
          <a:noFill/>
        </p:spPr>
        <p:txBody>
          <a:bodyPr wrap="square" rtlCol="0">
            <a:spAutoFit/>
          </a:bodyPr>
          <a:lstStyle/>
          <a:p>
            <a:r>
              <a:rPr lang="en-US" altLang="ja-JP" sz="2400" b="1" dirty="0">
                <a:solidFill>
                  <a:srgbClr val="FF0000"/>
                </a:solidFill>
              </a:rPr>
              <a:t>QC</a:t>
            </a:r>
            <a:r>
              <a:rPr lang="ja-JP" altLang="en-US" sz="2400" b="1" dirty="0">
                <a:solidFill>
                  <a:srgbClr val="FF0000"/>
                </a:solidFill>
              </a:rPr>
              <a:t>工程表（図）</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原材料の入荷から出荷までの工程ごとに、管理特性や管理方法を記載するもの。</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3394007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259" y="2106038"/>
            <a:ext cx="9993323" cy="1938992"/>
          </a:xfrm>
          <a:prstGeom prst="rect">
            <a:avLst/>
          </a:prstGeom>
          <a:noFill/>
        </p:spPr>
        <p:txBody>
          <a:bodyPr wrap="square" rtlCol="0">
            <a:spAutoFit/>
          </a:bodyPr>
          <a:lstStyle/>
          <a:p>
            <a:r>
              <a:rPr lang="ja-JP" altLang="en-US" sz="2400" b="1" dirty="0">
                <a:solidFill>
                  <a:srgbClr val="FF0000"/>
                </a:solidFill>
              </a:rPr>
              <a:t>方針</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トップマネジメントによって表明された、組織の指名、理念、ビジョン、または中長期経営計画の達成に関する、組織の全体的な意図及び方向付けのこと。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4545887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259" y="2165673"/>
            <a:ext cx="9993323" cy="1569660"/>
          </a:xfrm>
          <a:prstGeom prst="rect">
            <a:avLst/>
          </a:prstGeom>
          <a:noFill/>
        </p:spPr>
        <p:txBody>
          <a:bodyPr wrap="square" rtlCol="0">
            <a:spAutoFit/>
          </a:bodyPr>
          <a:lstStyle/>
          <a:p>
            <a:r>
              <a:rPr lang="ja-JP" altLang="en-US" sz="2400" b="1" dirty="0">
                <a:solidFill>
                  <a:srgbClr val="FF0000"/>
                </a:solidFill>
              </a:rPr>
              <a:t>方針管理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方針を全部門、全階層の参画のもとで、ベクトルを合わせて重点指向で</a:t>
            </a:r>
            <a:r>
              <a:rPr lang="en-US" altLang="ja-JP" sz="2400" dirty="0">
                <a:solidFill>
                  <a:srgbClr val="333333"/>
                </a:solidFill>
                <a:latin typeface="Clarimo UD PE Regular"/>
              </a:rPr>
              <a:t>PDCA</a:t>
            </a:r>
            <a:r>
              <a:rPr lang="ja-JP" altLang="en-US" sz="2400" dirty="0">
                <a:solidFill>
                  <a:srgbClr val="333333"/>
                </a:solidFill>
                <a:latin typeface="Clarimo UD PE Regular"/>
              </a:rPr>
              <a:t>サイクルを回しながら達成していく活動のこと。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9827578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259" y="2165673"/>
            <a:ext cx="9993323" cy="1569660"/>
          </a:xfrm>
          <a:prstGeom prst="rect">
            <a:avLst/>
          </a:prstGeom>
          <a:noFill/>
        </p:spPr>
        <p:txBody>
          <a:bodyPr wrap="square" rtlCol="0">
            <a:spAutoFit/>
          </a:bodyPr>
          <a:lstStyle/>
          <a:p>
            <a:r>
              <a:rPr lang="ja-JP" altLang="en-US" sz="2400" b="1" dirty="0">
                <a:solidFill>
                  <a:srgbClr val="FF0000"/>
                </a:solidFill>
              </a:rPr>
              <a:t>事業計画</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事業目的を達成するために、組織として行うべき活動に関する全ての　計画のこと。中長期経営計画、実施計画なども含まれる。</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3727056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259" y="2165673"/>
            <a:ext cx="9993323" cy="1569660"/>
          </a:xfrm>
          <a:prstGeom prst="rect">
            <a:avLst/>
          </a:prstGeom>
          <a:noFill/>
        </p:spPr>
        <p:txBody>
          <a:bodyPr wrap="square" rtlCol="0">
            <a:spAutoFit/>
          </a:bodyPr>
          <a:lstStyle/>
          <a:p>
            <a:r>
              <a:rPr lang="ja-JP" altLang="en-US" sz="2400" b="1" dirty="0">
                <a:solidFill>
                  <a:srgbClr val="FF0000"/>
                </a:solidFill>
              </a:rPr>
              <a:t>重点課題</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上位組織で方策として設定された項目において展開すべき重要事項の　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20166540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80533" y="1463633"/>
            <a:ext cx="10430933" cy="1754326"/>
          </a:xfrm>
          <a:prstGeom prst="rect">
            <a:avLst/>
          </a:prstGeom>
          <a:noFill/>
        </p:spPr>
        <p:txBody>
          <a:bodyPr wrap="square" rtlCol="0">
            <a:spAutoFit/>
          </a:bodyPr>
          <a:lstStyle/>
          <a:p>
            <a:r>
              <a:rPr lang="ja-JP" altLang="en-US" sz="2400" b="1" dirty="0">
                <a:solidFill>
                  <a:srgbClr val="FF0000"/>
                </a:solidFill>
              </a:rPr>
              <a:t>三現主義</a:t>
            </a:r>
            <a:endParaRPr lang="en-US" altLang="ja-JP" sz="2400" b="1" dirty="0">
              <a:solidFill>
                <a:srgbClr val="FF0000"/>
              </a:solidFill>
            </a:endParaRPr>
          </a:p>
          <a:p>
            <a:endParaRPr lang="en-US" altLang="ja-JP" sz="1200" dirty="0"/>
          </a:p>
          <a:p>
            <a:r>
              <a:rPr lang="ja-JP" altLang="en-US" sz="2400" b="1" dirty="0"/>
              <a:t>「現場」「現物」「現実」</a:t>
            </a:r>
            <a:r>
              <a:rPr lang="ja-JP" altLang="en-US" sz="2400" dirty="0"/>
              <a:t>の</a:t>
            </a:r>
            <a:r>
              <a:rPr lang="en-US" altLang="ja-JP" sz="2400" dirty="0"/>
              <a:t>3</a:t>
            </a:r>
            <a:r>
              <a:rPr lang="ja-JP" altLang="en-US" sz="2400" dirty="0"/>
              <a:t>つの「現」を重視し、机上ではなく、実際に現場で現物を観察して、現実を認識した上で、問題の解決を図らなければならないという考え方のこと。</a:t>
            </a:r>
            <a:endParaRPr lang="en-US" altLang="ja-JP" sz="2400" dirty="0"/>
          </a:p>
        </p:txBody>
      </p:sp>
      <p:pic>
        <p:nvPicPr>
          <p:cNvPr id="2050" name="Picture 2">
            <a:extLst>
              <a:ext uri="{FF2B5EF4-FFF2-40B4-BE49-F238E27FC236}">
                <a16:creationId xmlns:a16="http://schemas.microsoft.com/office/drawing/2014/main" id="{CAF04E77-D9BC-02A5-4FD3-ACCB955B1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111" y="3287419"/>
            <a:ext cx="2255778" cy="194278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00622F2E-73D7-140A-26B7-635A12BA3465}"/>
              </a:ext>
            </a:extLst>
          </p:cNvPr>
          <p:cNvSpPr txBox="1"/>
          <p:nvPr/>
        </p:nvSpPr>
        <p:spPr>
          <a:xfrm>
            <a:off x="5723467" y="5270821"/>
            <a:ext cx="1004711" cy="400110"/>
          </a:xfrm>
          <a:prstGeom prst="rect">
            <a:avLst/>
          </a:prstGeom>
          <a:noFill/>
        </p:spPr>
        <p:txBody>
          <a:bodyPr wrap="square">
            <a:spAutoFit/>
          </a:bodyPr>
          <a:lstStyle/>
          <a:p>
            <a:pPr algn="ctr"/>
            <a:r>
              <a:rPr lang="ja-JP" altLang="en-US" sz="2000" b="1" dirty="0"/>
              <a:t>現場</a:t>
            </a:r>
            <a:endParaRPr lang="ja-JP" altLang="en-US" sz="2000" dirty="0"/>
          </a:p>
        </p:txBody>
      </p:sp>
      <p:sp>
        <p:nvSpPr>
          <p:cNvPr id="6" name="テキスト ボックス 5">
            <a:extLst>
              <a:ext uri="{FF2B5EF4-FFF2-40B4-BE49-F238E27FC236}">
                <a16:creationId xmlns:a16="http://schemas.microsoft.com/office/drawing/2014/main" id="{84859952-A457-43AA-63FB-06B25BA9908C}"/>
              </a:ext>
            </a:extLst>
          </p:cNvPr>
          <p:cNvSpPr txBox="1"/>
          <p:nvPr/>
        </p:nvSpPr>
        <p:spPr>
          <a:xfrm>
            <a:off x="3686322" y="3617464"/>
            <a:ext cx="1004711" cy="400110"/>
          </a:xfrm>
          <a:prstGeom prst="rect">
            <a:avLst/>
          </a:prstGeom>
          <a:noFill/>
        </p:spPr>
        <p:txBody>
          <a:bodyPr wrap="square">
            <a:spAutoFit/>
          </a:bodyPr>
          <a:lstStyle/>
          <a:p>
            <a:pPr algn="ctr"/>
            <a:r>
              <a:rPr lang="ja-JP" altLang="en-US" sz="2000" b="1" dirty="0"/>
              <a:t>現物</a:t>
            </a:r>
            <a:endParaRPr lang="ja-JP" altLang="en-US" sz="2000" dirty="0"/>
          </a:p>
        </p:txBody>
      </p:sp>
      <p:cxnSp>
        <p:nvCxnSpPr>
          <p:cNvPr id="8" name="直線矢印コネクタ 7">
            <a:extLst>
              <a:ext uri="{FF2B5EF4-FFF2-40B4-BE49-F238E27FC236}">
                <a16:creationId xmlns:a16="http://schemas.microsoft.com/office/drawing/2014/main" id="{CB3F5FAF-E1FA-C815-EC7F-BE65DECCB96B}"/>
              </a:ext>
            </a:extLst>
          </p:cNvPr>
          <p:cNvCxnSpPr>
            <a:cxnSpLocks/>
            <a:endCxn id="2050" idx="1"/>
          </p:cNvCxnSpPr>
          <p:nvPr/>
        </p:nvCxnSpPr>
        <p:spPr>
          <a:xfrm>
            <a:off x="4413956" y="4017574"/>
            <a:ext cx="554155" cy="241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吹き出し: 四角形 10">
            <a:extLst>
              <a:ext uri="{FF2B5EF4-FFF2-40B4-BE49-F238E27FC236}">
                <a16:creationId xmlns:a16="http://schemas.microsoft.com/office/drawing/2014/main" id="{EC512839-E947-CD57-797C-7F70BEE14304}"/>
              </a:ext>
            </a:extLst>
          </p:cNvPr>
          <p:cNvSpPr/>
          <p:nvPr/>
        </p:nvSpPr>
        <p:spPr>
          <a:xfrm>
            <a:off x="7394222" y="3429000"/>
            <a:ext cx="2032000" cy="588574"/>
          </a:xfrm>
          <a:prstGeom prst="wedgeRectCallout">
            <a:avLst>
              <a:gd name="adj1" fmla="val -59015"/>
              <a:gd name="adj2" fmla="val 3373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t>「現実」を認識</a:t>
            </a:r>
            <a:endParaRPr kumimoji="1" lang="ja-JP" altLang="en-US" b="1" dirty="0"/>
          </a:p>
        </p:txBody>
      </p:sp>
    </p:spTree>
    <p:extLst>
      <p:ext uri="{BB962C8B-B14F-4D97-AF65-F5344CB8AC3E}">
        <p14:creationId xmlns:p14="http://schemas.microsoft.com/office/powerpoint/2010/main" val="34378457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78259" y="2165673"/>
            <a:ext cx="9993323" cy="1200329"/>
          </a:xfrm>
          <a:prstGeom prst="rect">
            <a:avLst/>
          </a:prstGeom>
          <a:noFill/>
        </p:spPr>
        <p:txBody>
          <a:bodyPr wrap="square" rtlCol="0">
            <a:spAutoFit/>
          </a:bodyPr>
          <a:lstStyle/>
          <a:p>
            <a:r>
              <a:rPr lang="ja-JP" altLang="en-US" sz="2400" b="1" dirty="0">
                <a:solidFill>
                  <a:srgbClr val="FF0000"/>
                </a:solidFill>
              </a:rPr>
              <a:t>機能別管理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各部門が円滑に機能するために、組織を横断的に管理する仕組みのこと。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282449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2311320" y="2463847"/>
            <a:ext cx="8283793" cy="1200329"/>
          </a:xfrm>
          <a:prstGeom prst="rect">
            <a:avLst/>
          </a:prstGeom>
          <a:noFill/>
        </p:spPr>
        <p:txBody>
          <a:bodyPr wrap="square" rtlCol="0">
            <a:spAutoFit/>
          </a:bodyPr>
          <a:lstStyle/>
          <a:p>
            <a:r>
              <a:rPr lang="ja-JP" altLang="en-US" sz="2400" b="1" dirty="0">
                <a:solidFill>
                  <a:srgbClr val="FF0000"/>
                </a:solidFill>
              </a:rPr>
              <a:t>機能別委員会</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機能ごとに運営管理するために設ける委員会のこと。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25224406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05429"/>
            <a:ext cx="9993323" cy="1569660"/>
          </a:xfrm>
          <a:prstGeom prst="rect">
            <a:avLst/>
          </a:prstGeom>
          <a:noFill/>
        </p:spPr>
        <p:txBody>
          <a:bodyPr wrap="square" rtlCol="0">
            <a:spAutoFit/>
          </a:bodyPr>
          <a:lstStyle/>
          <a:p>
            <a:r>
              <a:rPr lang="ja-JP" altLang="en-US" sz="2400" b="1" dirty="0">
                <a:solidFill>
                  <a:srgbClr val="FF0000"/>
                </a:solidFill>
              </a:rPr>
              <a:t>クロスファンクショナルチーム（</a:t>
            </a:r>
            <a:r>
              <a:rPr lang="en-US" altLang="ja-JP" sz="2400" b="1" dirty="0">
                <a:solidFill>
                  <a:srgbClr val="FF0000"/>
                </a:solidFill>
              </a:rPr>
              <a:t>CFT</a:t>
            </a:r>
            <a:r>
              <a:rPr lang="ja-JP" altLang="en-US" sz="2400" b="1" dirty="0">
                <a:solidFill>
                  <a:srgbClr val="FF0000"/>
                </a:solidFill>
              </a:rPr>
              <a:t>）</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全社的な課題に対し、複数の部門や職位から、多様な経験、スキルを　持つメンバーを集めて構成されるチームのこと。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4207269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05429"/>
            <a:ext cx="9993323" cy="1569660"/>
          </a:xfrm>
          <a:prstGeom prst="rect">
            <a:avLst/>
          </a:prstGeom>
          <a:noFill/>
        </p:spPr>
        <p:txBody>
          <a:bodyPr wrap="square" rtlCol="0">
            <a:spAutoFit/>
          </a:bodyPr>
          <a:lstStyle/>
          <a:p>
            <a:r>
              <a:rPr lang="ja-JP" altLang="en-US" sz="2400" b="1" dirty="0">
                <a:solidFill>
                  <a:srgbClr val="FF0000"/>
                </a:solidFill>
              </a:rPr>
              <a:t>日常管理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工程を良好な状態に保ち続けるために、製造条件などが定めれた範囲内にあることを日常的に確認すること。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4132383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05429"/>
            <a:ext cx="9993323" cy="1569660"/>
          </a:xfrm>
          <a:prstGeom prst="rect">
            <a:avLst/>
          </a:prstGeom>
          <a:noFill/>
        </p:spPr>
        <p:txBody>
          <a:bodyPr wrap="square" rtlCol="0">
            <a:spAutoFit/>
          </a:bodyPr>
          <a:lstStyle/>
          <a:p>
            <a:r>
              <a:rPr lang="ja-JP" altLang="en-US" sz="2400" b="1" dirty="0">
                <a:solidFill>
                  <a:srgbClr val="FF0000"/>
                </a:solidFill>
              </a:rPr>
              <a:t>変化点管理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変化点（</a:t>
            </a:r>
            <a:r>
              <a:rPr lang="en-US" altLang="ja-JP" sz="2400" dirty="0">
                <a:solidFill>
                  <a:srgbClr val="333333"/>
                </a:solidFill>
                <a:latin typeface="Clarimo UD PE Regular"/>
              </a:rPr>
              <a:t>4M</a:t>
            </a:r>
            <a:r>
              <a:rPr lang="ja-JP" altLang="en-US" sz="2400" dirty="0">
                <a:solidFill>
                  <a:srgbClr val="333333"/>
                </a:solidFill>
                <a:latin typeface="Clarimo UD PE Regular"/>
              </a:rPr>
              <a:t>など）における対処方法を予めて定めておき、異常を検出したら速やかに必要な措置を行う管理のこと。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5800210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198" y="2205429"/>
            <a:ext cx="9993323" cy="1569660"/>
          </a:xfrm>
          <a:prstGeom prst="rect">
            <a:avLst/>
          </a:prstGeom>
          <a:noFill/>
        </p:spPr>
        <p:txBody>
          <a:bodyPr wrap="square" rtlCol="0">
            <a:spAutoFit/>
          </a:bodyPr>
          <a:lstStyle/>
          <a:p>
            <a:r>
              <a:rPr lang="ja-JP" altLang="en-US" sz="2400" b="1" dirty="0">
                <a:solidFill>
                  <a:srgbClr val="FF0000"/>
                </a:solidFill>
              </a:rPr>
              <a:t>初期流動管理</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重要な変更を行った場合、品質が安定するまでの間に行う特別な工程　管理のこと。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9061894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714971" y="1141941"/>
            <a:ext cx="9993323" cy="1938992"/>
          </a:xfrm>
          <a:prstGeom prst="rect">
            <a:avLst/>
          </a:prstGeom>
          <a:noFill/>
        </p:spPr>
        <p:txBody>
          <a:bodyPr wrap="square" rtlCol="0">
            <a:spAutoFit/>
          </a:bodyPr>
          <a:lstStyle/>
          <a:p>
            <a:r>
              <a:rPr lang="ja-JP" altLang="en-US" sz="2400" b="1" dirty="0">
                <a:solidFill>
                  <a:srgbClr val="FF0000"/>
                </a:solidFill>
              </a:rPr>
              <a:t>国際規格</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国際的組織で制定され、国際的に適用される規格のこと。</a:t>
            </a:r>
            <a:endParaRPr lang="en-US" altLang="ja-JP" sz="2400" dirty="0">
              <a:solidFill>
                <a:srgbClr val="333333"/>
              </a:solidFill>
              <a:latin typeface="Clarimo UD PE Regular"/>
            </a:endParaRPr>
          </a:p>
          <a:p>
            <a:r>
              <a:rPr lang="en-US" altLang="ja-JP" sz="2400" dirty="0">
                <a:solidFill>
                  <a:srgbClr val="333333"/>
                </a:solidFill>
                <a:latin typeface="Clarimo UD PE Regular"/>
              </a:rPr>
              <a:t>ISO</a:t>
            </a:r>
            <a:r>
              <a:rPr lang="ja-JP" altLang="en-US" sz="2400" dirty="0">
                <a:solidFill>
                  <a:srgbClr val="333333"/>
                </a:solidFill>
                <a:latin typeface="Clarimo UD PE Regular"/>
              </a:rPr>
              <a:t>規格（国際標準化機構）、</a:t>
            </a:r>
            <a:r>
              <a:rPr lang="en-US" altLang="ja-JP" sz="2400" dirty="0">
                <a:solidFill>
                  <a:srgbClr val="333333"/>
                </a:solidFill>
                <a:latin typeface="Clarimo UD PE Regular"/>
              </a:rPr>
              <a:t>IEC</a:t>
            </a:r>
            <a:r>
              <a:rPr lang="ja-JP" altLang="en-US" sz="2400" dirty="0">
                <a:solidFill>
                  <a:srgbClr val="333333"/>
                </a:solidFill>
                <a:latin typeface="Clarimo UD PE Regular"/>
              </a:rPr>
              <a:t>規格（国際電気標準会議）、</a:t>
            </a:r>
            <a:endParaRPr lang="en-US" altLang="ja-JP" sz="2400" dirty="0">
              <a:solidFill>
                <a:srgbClr val="333333"/>
              </a:solidFill>
              <a:latin typeface="Clarimo UD PE Regular"/>
            </a:endParaRPr>
          </a:p>
          <a:p>
            <a:r>
              <a:rPr lang="en-US" altLang="ja-JP" sz="2400" dirty="0">
                <a:solidFill>
                  <a:srgbClr val="333333"/>
                </a:solidFill>
                <a:latin typeface="Clarimo UD PE Regular"/>
              </a:rPr>
              <a:t>ITU</a:t>
            </a:r>
            <a:r>
              <a:rPr lang="ja-JP" altLang="en-US" sz="2400" dirty="0">
                <a:solidFill>
                  <a:srgbClr val="333333"/>
                </a:solidFill>
                <a:latin typeface="Clarimo UD PE Regular"/>
              </a:rPr>
              <a:t>規格（国際電気通信連合）などがある。</a:t>
            </a:r>
            <a:endParaRPr lang="en-US" altLang="ja-JP" sz="2400" dirty="0">
              <a:solidFill>
                <a:srgbClr val="333333"/>
              </a:solidFill>
              <a:latin typeface="Clarimo UD PE Regular"/>
            </a:endParaRPr>
          </a:p>
        </p:txBody>
      </p:sp>
      <p:graphicFrame>
        <p:nvGraphicFramePr>
          <p:cNvPr id="2" name="図表 1">
            <a:extLst>
              <a:ext uri="{FF2B5EF4-FFF2-40B4-BE49-F238E27FC236}">
                <a16:creationId xmlns:a16="http://schemas.microsoft.com/office/drawing/2014/main" id="{F0812F5B-3C89-2FA2-6799-BA7783C720B0}"/>
              </a:ext>
            </a:extLst>
          </p:cNvPr>
          <p:cNvGraphicFramePr/>
          <p:nvPr>
            <p:extLst>
              <p:ext uri="{D42A27DB-BD31-4B8C-83A1-F6EECF244321}">
                <p14:modId xmlns:p14="http://schemas.microsoft.com/office/powerpoint/2010/main" val="251685372"/>
              </p:ext>
            </p:extLst>
          </p:nvPr>
        </p:nvGraphicFramePr>
        <p:xfrm>
          <a:off x="2419626" y="3444047"/>
          <a:ext cx="6933096" cy="262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251011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4645" y="1171759"/>
            <a:ext cx="10614990" cy="1569660"/>
          </a:xfrm>
          <a:prstGeom prst="rect">
            <a:avLst/>
          </a:prstGeom>
          <a:noFill/>
        </p:spPr>
        <p:txBody>
          <a:bodyPr wrap="square" rtlCol="0">
            <a:spAutoFit/>
          </a:bodyPr>
          <a:lstStyle/>
          <a:p>
            <a:r>
              <a:rPr lang="ja-JP" altLang="en-US" sz="2400" b="1" dirty="0">
                <a:solidFill>
                  <a:srgbClr val="FF0000"/>
                </a:solidFill>
              </a:rPr>
              <a:t>地域規格</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一定地域の利便のために、その地域内の標準化団体が制定する規格のこと。</a:t>
            </a:r>
            <a:endParaRPr lang="en-US" altLang="ja-JP" sz="2400" dirty="0">
              <a:solidFill>
                <a:srgbClr val="333333"/>
              </a:solidFill>
              <a:latin typeface="Clarimo UD PE Regular"/>
            </a:endParaRPr>
          </a:p>
          <a:p>
            <a:r>
              <a:rPr lang="en-US" altLang="ja-JP" sz="2400" dirty="0">
                <a:solidFill>
                  <a:srgbClr val="333333"/>
                </a:solidFill>
                <a:latin typeface="Clarimo UD PE Regular"/>
              </a:rPr>
              <a:t>EN</a:t>
            </a:r>
            <a:r>
              <a:rPr lang="ja-JP" altLang="en-US" sz="2400" dirty="0">
                <a:solidFill>
                  <a:srgbClr val="333333"/>
                </a:solidFill>
                <a:latin typeface="Clarimo UD PE Regular"/>
              </a:rPr>
              <a:t>規格（欧州）などがある。</a:t>
            </a:r>
            <a:endParaRPr lang="en-US" altLang="ja-JP" sz="2400" dirty="0">
              <a:solidFill>
                <a:srgbClr val="333333"/>
              </a:solidFill>
              <a:latin typeface="Clarimo UD PE Regular"/>
            </a:endParaRPr>
          </a:p>
        </p:txBody>
      </p:sp>
      <p:graphicFrame>
        <p:nvGraphicFramePr>
          <p:cNvPr id="2" name="図表 1">
            <a:extLst>
              <a:ext uri="{FF2B5EF4-FFF2-40B4-BE49-F238E27FC236}">
                <a16:creationId xmlns:a16="http://schemas.microsoft.com/office/drawing/2014/main" id="{F0812F5B-3C89-2FA2-6799-BA7783C720B0}"/>
              </a:ext>
            </a:extLst>
          </p:cNvPr>
          <p:cNvGraphicFramePr/>
          <p:nvPr>
            <p:extLst>
              <p:ext uri="{D42A27DB-BD31-4B8C-83A1-F6EECF244321}">
                <p14:modId xmlns:p14="http://schemas.microsoft.com/office/powerpoint/2010/main" val="3695296333"/>
              </p:ext>
            </p:extLst>
          </p:nvPr>
        </p:nvGraphicFramePr>
        <p:xfrm>
          <a:off x="2419626" y="2986847"/>
          <a:ext cx="6933096" cy="262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8516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4645" y="1171759"/>
            <a:ext cx="10614990" cy="1569660"/>
          </a:xfrm>
          <a:prstGeom prst="rect">
            <a:avLst/>
          </a:prstGeom>
          <a:noFill/>
        </p:spPr>
        <p:txBody>
          <a:bodyPr wrap="square" rtlCol="0">
            <a:spAutoFit/>
          </a:bodyPr>
          <a:lstStyle/>
          <a:p>
            <a:r>
              <a:rPr lang="ja-JP" altLang="en-US" sz="2400" b="1" dirty="0">
                <a:solidFill>
                  <a:srgbClr val="FF0000"/>
                </a:solidFill>
              </a:rPr>
              <a:t>国家規格</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国または国に認められた標準化機関によって制定され、主に国内で適用される規格のこと。</a:t>
            </a:r>
            <a:r>
              <a:rPr lang="en-US" altLang="ja-JP" sz="2400" dirty="0">
                <a:solidFill>
                  <a:srgbClr val="333333"/>
                </a:solidFill>
                <a:latin typeface="Clarimo UD PE Regular"/>
              </a:rPr>
              <a:t>JIS</a:t>
            </a:r>
            <a:r>
              <a:rPr lang="ja-JP" altLang="en-US" sz="2400" dirty="0">
                <a:solidFill>
                  <a:srgbClr val="333333"/>
                </a:solidFill>
                <a:latin typeface="Clarimo UD PE Regular"/>
              </a:rPr>
              <a:t>規格（日本産業）。</a:t>
            </a:r>
            <a:r>
              <a:rPr lang="en-US" altLang="ja-JP" sz="2400" dirty="0">
                <a:solidFill>
                  <a:srgbClr val="333333"/>
                </a:solidFill>
                <a:latin typeface="Clarimo UD PE Regular"/>
              </a:rPr>
              <a:t>ANSI</a:t>
            </a:r>
            <a:r>
              <a:rPr lang="ja-JP" altLang="en-US" sz="2400" dirty="0">
                <a:solidFill>
                  <a:srgbClr val="333333"/>
                </a:solidFill>
                <a:latin typeface="Clarimo UD PE Regular"/>
              </a:rPr>
              <a:t>規格（米国）などがある。</a:t>
            </a:r>
            <a:endParaRPr lang="en-US" altLang="ja-JP" sz="2400" dirty="0">
              <a:solidFill>
                <a:srgbClr val="333333"/>
              </a:solidFill>
              <a:latin typeface="Clarimo UD PE Regular"/>
            </a:endParaRPr>
          </a:p>
        </p:txBody>
      </p:sp>
      <p:graphicFrame>
        <p:nvGraphicFramePr>
          <p:cNvPr id="2" name="図表 1">
            <a:extLst>
              <a:ext uri="{FF2B5EF4-FFF2-40B4-BE49-F238E27FC236}">
                <a16:creationId xmlns:a16="http://schemas.microsoft.com/office/drawing/2014/main" id="{F0812F5B-3C89-2FA2-6799-BA7783C720B0}"/>
              </a:ext>
            </a:extLst>
          </p:cNvPr>
          <p:cNvGraphicFramePr/>
          <p:nvPr>
            <p:extLst>
              <p:ext uri="{D42A27DB-BD31-4B8C-83A1-F6EECF244321}">
                <p14:modId xmlns:p14="http://schemas.microsoft.com/office/powerpoint/2010/main" val="732080389"/>
              </p:ext>
            </p:extLst>
          </p:nvPr>
        </p:nvGraphicFramePr>
        <p:xfrm>
          <a:off x="2419626" y="2986847"/>
          <a:ext cx="6933096" cy="262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160937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4645" y="1171759"/>
            <a:ext cx="10614990" cy="1569660"/>
          </a:xfrm>
          <a:prstGeom prst="rect">
            <a:avLst/>
          </a:prstGeom>
          <a:noFill/>
        </p:spPr>
        <p:txBody>
          <a:bodyPr wrap="square" rtlCol="0">
            <a:spAutoFit/>
          </a:bodyPr>
          <a:lstStyle/>
          <a:p>
            <a:r>
              <a:rPr lang="ja-JP" altLang="en-US" sz="2400" b="1" dirty="0">
                <a:solidFill>
                  <a:srgbClr val="FF0000"/>
                </a:solidFill>
              </a:rPr>
              <a:t>団体規格</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事業活動の一つとして標準化を取り上げている団体、学会などが制定する　規格、技術仕様書のこと。</a:t>
            </a:r>
            <a:endParaRPr lang="en-US" altLang="ja-JP" sz="2400" dirty="0">
              <a:solidFill>
                <a:srgbClr val="333333"/>
              </a:solidFill>
              <a:latin typeface="Clarimo UD PE Regular"/>
            </a:endParaRPr>
          </a:p>
        </p:txBody>
      </p:sp>
      <p:graphicFrame>
        <p:nvGraphicFramePr>
          <p:cNvPr id="2" name="図表 1">
            <a:extLst>
              <a:ext uri="{FF2B5EF4-FFF2-40B4-BE49-F238E27FC236}">
                <a16:creationId xmlns:a16="http://schemas.microsoft.com/office/drawing/2014/main" id="{F0812F5B-3C89-2FA2-6799-BA7783C720B0}"/>
              </a:ext>
            </a:extLst>
          </p:cNvPr>
          <p:cNvGraphicFramePr/>
          <p:nvPr>
            <p:extLst>
              <p:ext uri="{D42A27DB-BD31-4B8C-83A1-F6EECF244321}">
                <p14:modId xmlns:p14="http://schemas.microsoft.com/office/powerpoint/2010/main" val="3690527669"/>
              </p:ext>
            </p:extLst>
          </p:nvPr>
        </p:nvGraphicFramePr>
        <p:xfrm>
          <a:off x="2419626" y="2986847"/>
          <a:ext cx="6933096" cy="262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053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67644" y="1075520"/>
            <a:ext cx="10656711" cy="2123658"/>
          </a:xfrm>
          <a:prstGeom prst="rect">
            <a:avLst/>
          </a:prstGeom>
          <a:noFill/>
        </p:spPr>
        <p:txBody>
          <a:bodyPr wrap="square" rtlCol="0">
            <a:spAutoFit/>
          </a:bodyPr>
          <a:lstStyle/>
          <a:p>
            <a:r>
              <a:rPr lang="en-US" altLang="ja-JP" sz="2400" b="1" dirty="0">
                <a:solidFill>
                  <a:srgbClr val="FF0000"/>
                </a:solidFill>
              </a:rPr>
              <a:t>5</a:t>
            </a:r>
            <a:r>
              <a:rPr lang="ja-JP" altLang="en-US" sz="2400" b="1" dirty="0">
                <a:solidFill>
                  <a:srgbClr val="FF0000"/>
                </a:solidFill>
              </a:rPr>
              <a:t>ゲン主義</a:t>
            </a:r>
            <a:endParaRPr lang="en-US" altLang="ja-JP" sz="2400" b="1" dirty="0">
              <a:solidFill>
                <a:srgbClr val="FF0000"/>
              </a:solidFill>
            </a:endParaRPr>
          </a:p>
          <a:p>
            <a:endParaRPr lang="en-US" altLang="ja-JP" sz="1200" dirty="0"/>
          </a:p>
          <a:p>
            <a:r>
              <a:rPr lang="ja-JP" altLang="en-US" sz="2400" dirty="0"/>
              <a:t>現場、現物、現実の三現主義に、</a:t>
            </a:r>
            <a:r>
              <a:rPr lang="ja-JP" altLang="en-US" sz="2400" b="1" dirty="0"/>
              <a:t>原理、原則</a:t>
            </a:r>
            <a:r>
              <a:rPr lang="ja-JP" altLang="en-US" sz="2400" dirty="0"/>
              <a:t>を加えた考え方のこと。</a:t>
            </a:r>
            <a:endParaRPr lang="en-US" altLang="ja-JP" sz="2400" dirty="0"/>
          </a:p>
          <a:p>
            <a:r>
              <a:rPr lang="ja-JP" altLang="en-US" sz="2400" dirty="0"/>
              <a:t>三現主義で問題に向かう気持ちを持ち、「原理」から外れている事柄は無いか、「原則」と異なることが発生していないか、という視点で物事を捉えること。</a:t>
            </a:r>
            <a:endParaRPr lang="en-US" altLang="ja-JP" sz="2400" dirty="0"/>
          </a:p>
        </p:txBody>
      </p:sp>
      <p:pic>
        <p:nvPicPr>
          <p:cNvPr id="2" name="Picture 2">
            <a:extLst>
              <a:ext uri="{FF2B5EF4-FFF2-40B4-BE49-F238E27FC236}">
                <a16:creationId xmlns:a16="http://schemas.microsoft.com/office/drawing/2014/main" id="{FF56D35F-4A66-CBCF-42C3-4564A8C15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4999" y="3383844"/>
            <a:ext cx="2255778" cy="19427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70A61D6-471D-C295-EAFD-8C09AEC055B7}"/>
              </a:ext>
            </a:extLst>
          </p:cNvPr>
          <p:cNvSpPr txBox="1"/>
          <p:nvPr/>
        </p:nvSpPr>
        <p:spPr>
          <a:xfrm>
            <a:off x="7360355" y="5367246"/>
            <a:ext cx="1004711" cy="400110"/>
          </a:xfrm>
          <a:prstGeom prst="rect">
            <a:avLst/>
          </a:prstGeom>
          <a:noFill/>
        </p:spPr>
        <p:txBody>
          <a:bodyPr wrap="square">
            <a:spAutoFit/>
          </a:bodyPr>
          <a:lstStyle/>
          <a:p>
            <a:pPr algn="ctr"/>
            <a:r>
              <a:rPr lang="ja-JP" altLang="en-US" sz="2000" b="1" dirty="0"/>
              <a:t>現場</a:t>
            </a:r>
            <a:endParaRPr lang="ja-JP" altLang="en-US" sz="2000" dirty="0"/>
          </a:p>
        </p:txBody>
      </p:sp>
      <p:sp>
        <p:nvSpPr>
          <p:cNvPr id="5" name="テキスト ボックス 4">
            <a:extLst>
              <a:ext uri="{FF2B5EF4-FFF2-40B4-BE49-F238E27FC236}">
                <a16:creationId xmlns:a16="http://schemas.microsoft.com/office/drawing/2014/main" id="{F1DB7B75-956E-12E6-0040-814BA376FA2B}"/>
              </a:ext>
            </a:extLst>
          </p:cNvPr>
          <p:cNvSpPr txBox="1"/>
          <p:nvPr/>
        </p:nvSpPr>
        <p:spPr>
          <a:xfrm>
            <a:off x="5323210" y="3713889"/>
            <a:ext cx="1004711" cy="400110"/>
          </a:xfrm>
          <a:prstGeom prst="rect">
            <a:avLst/>
          </a:prstGeom>
          <a:noFill/>
        </p:spPr>
        <p:txBody>
          <a:bodyPr wrap="square">
            <a:spAutoFit/>
          </a:bodyPr>
          <a:lstStyle/>
          <a:p>
            <a:pPr algn="ctr"/>
            <a:r>
              <a:rPr lang="ja-JP" altLang="en-US" sz="2000" b="1" dirty="0"/>
              <a:t>現物</a:t>
            </a:r>
            <a:endParaRPr lang="ja-JP" altLang="en-US" sz="2000" dirty="0"/>
          </a:p>
        </p:txBody>
      </p:sp>
      <p:cxnSp>
        <p:nvCxnSpPr>
          <p:cNvPr id="6" name="直線矢印コネクタ 5">
            <a:extLst>
              <a:ext uri="{FF2B5EF4-FFF2-40B4-BE49-F238E27FC236}">
                <a16:creationId xmlns:a16="http://schemas.microsoft.com/office/drawing/2014/main" id="{FD2E9E1E-1E7E-C6D7-EB85-B67DDD73563E}"/>
              </a:ext>
            </a:extLst>
          </p:cNvPr>
          <p:cNvCxnSpPr>
            <a:cxnSpLocks/>
            <a:endCxn id="2" idx="1"/>
          </p:cNvCxnSpPr>
          <p:nvPr/>
        </p:nvCxnSpPr>
        <p:spPr>
          <a:xfrm>
            <a:off x="6050844" y="4113999"/>
            <a:ext cx="554155" cy="241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吹き出し: 四角形 6">
            <a:extLst>
              <a:ext uri="{FF2B5EF4-FFF2-40B4-BE49-F238E27FC236}">
                <a16:creationId xmlns:a16="http://schemas.microsoft.com/office/drawing/2014/main" id="{2C9CC593-66F8-0FB2-F707-7780A9CC158B}"/>
              </a:ext>
            </a:extLst>
          </p:cNvPr>
          <p:cNvSpPr/>
          <p:nvPr/>
        </p:nvSpPr>
        <p:spPr>
          <a:xfrm>
            <a:off x="9031110" y="3525425"/>
            <a:ext cx="2032000" cy="588574"/>
          </a:xfrm>
          <a:prstGeom prst="wedgeRectCallout">
            <a:avLst>
              <a:gd name="adj1" fmla="val -59015"/>
              <a:gd name="adj2" fmla="val 3373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t>「現実」を認識</a:t>
            </a:r>
            <a:endParaRPr kumimoji="1" lang="ja-JP" altLang="en-US" b="1" dirty="0"/>
          </a:p>
        </p:txBody>
      </p:sp>
      <p:pic>
        <p:nvPicPr>
          <p:cNvPr id="3074" name="Picture 2">
            <a:extLst>
              <a:ext uri="{FF2B5EF4-FFF2-40B4-BE49-F238E27FC236}">
                <a16:creationId xmlns:a16="http://schemas.microsoft.com/office/drawing/2014/main" id="{E059802F-DD78-C690-ADC3-95802F719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0027" y="3643699"/>
            <a:ext cx="2075374" cy="2240844"/>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F718D2D8-54AE-E59B-4501-4F4CF2CB805D}"/>
              </a:ext>
            </a:extLst>
          </p:cNvPr>
          <p:cNvSpPr/>
          <p:nvPr/>
        </p:nvSpPr>
        <p:spPr>
          <a:xfrm>
            <a:off x="1439332" y="3383844"/>
            <a:ext cx="2032000" cy="663762"/>
          </a:xfrm>
          <a:prstGeom prst="wedgeRectCallout">
            <a:avLst>
              <a:gd name="adj1" fmla="val 68207"/>
              <a:gd name="adj2" fmla="val 74008"/>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t>「原理」「原則」</a:t>
            </a:r>
            <a:endParaRPr lang="en-US" altLang="ja-JP" b="1" dirty="0"/>
          </a:p>
          <a:p>
            <a:pPr algn="ctr"/>
            <a:r>
              <a:rPr kumimoji="1" lang="ja-JP" altLang="en-US" b="1" dirty="0"/>
              <a:t>も必要じゃ</a:t>
            </a:r>
          </a:p>
        </p:txBody>
      </p:sp>
    </p:spTree>
    <p:extLst>
      <p:ext uri="{BB962C8B-B14F-4D97-AF65-F5344CB8AC3E}">
        <p14:creationId xmlns:p14="http://schemas.microsoft.com/office/powerpoint/2010/main" val="359082875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2335698" y="1410298"/>
            <a:ext cx="7802216" cy="1200329"/>
          </a:xfrm>
          <a:prstGeom prst="rect">
            <a:avLst/>
          </a:prstGeom>
          <a:noFill/>
        </p:spPr>
        <p:txBody>
          <a:bodyPr wrap="square" rtlCol="0">
            <a:spAutoFit/>
          </a:bodyPr>
          <a:lstStyle/>
          <a:p>
            <a:r>
              <a:rPr lang="ja-JP" altLang="en-US" sz="2400" b="1" dirty="0">
                <a:solidFill>
                  <a:srgbClr val="FF0000"/>
                </a:solidFill>
              </a:rPr>
              <a:t>社内規格</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単独の企業、事業所などが制定する規格のこと。</a:t>
            </a:r>
            <a:endParaRPr lang="en-US" altLang="ja-JP" sz="2400" dirty="0">
              <a:solidFill>
                <a:srgbClr val="333333"/>
              </a:solidFill>
              <a:latin typeface="Clarimo UD PE Regular"/>
            </a:endParaRPr>
          </a:p>
        </p:txBody>
      </p:sp>
      <p:graphicFrame>
        <p:nvGraphicFramePr>
          <p:cNvPr id="2" name="図表 1">
            <a:extLst>
              <a:ext uri="{FF2B5EF4-FFF2-40B4-BE49-F238E27FC236}">
                <a16:creationId xmlns:a16="http://schemas.microsoft.com/office/drawing/2014/main" id="{F0812F5B-3C89-2FA2-6799-BA7783C720B0}"/>
              </a:ext>
            </a:extLst>
          </p:cNvPr>
          <p:cNvGraphicFramePr/>
          <p:nvPr>
            <p:extLst>
              <p:ext uri="{D42A27DB-BD31-4B8C-83A1-F6EECF244321}">
                <p14:modId xmlns:p14="http://schemas.microsoft.com/office/powerpoint/2010/main" val="2544387963"/>
              </p:ext>
            </p:extLst>
          </p:nvPr>
        </p:nvGraphicFramePr>
        <p:xfrm>
          <a:off x="2419626" y="2986847"/>
          <a:ext cx="6933096" cy="26298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312594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98137" y="1455663"/>
            <a:ext cx="9993323" cy="1938992"/>
          </a:xfrm>
          <a:prstGeom prst="rect">
            <a:avLst/>
          </a:prstGeom>
          <a:noFill/>
        </p:spPr>
        <p:txBody>
          <a:bodyPr wrap="square" rtlCol="0">
            <a:spAutoFit/>
          </a:bodyPr>
          <a:lstStyle/>
          <a:p>
            <a:r>
              <a:rPr lang="ja-JP" altLang="en-US" sz="2400" b="1" dirty="0">
                <a:solidFill>
                  <a:srgbClr val="FF0000"/>
                </a:solidFill>
              </a:rPr>
              <a:t>小集団活動（</a:t>
            </a:r>
            <a:r>
              <a:rPr lang="en-US" altLang="ja-JP" sz="2400" b="1" dirty="0">
                <a:solidFill>
                  <a:srgbClr val="FF0000"/>
                </a:solidFill>
              </a:rPr>
              <a:t>QC</a:t>
            </a:r>
            <a:r>
              <a:rPr lang="ja-JP" altLang="en-US" sz="2400" b="1" dirty="0">
                <a:solidFill>
                  <a:srgbClr val="FF0000"/>
                </a:solidFill>
              </a:rPr>
              <a:t>サークル活動）</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最前線の職場で働く人々による、製品またはプロセスの</a:t>
            </a:r>
            <a:r>
              <a:rPr lang="ja-JP" altLang="en-US" sz="2400" b="1" dirty="0">
                <a:solidFill>
                  <a:srgbClr val="333333"/>
                </a:solidFill>
                <a:latin typeface="Clarimo UD PE Regular"/>
              </a:rPr>
              <a:t>継続的な改善</a:t>
            </a:r>
            <a:r>
              <a:rPr lang="ja-JP" altLang="en-US" sz="2400" dirty="0">
                <a:solidFill>
                  <a:srgbClr val="333333"/>
                </a:solidFill>
                <a:latin typeface="Clarimo UD PE Regular"/>
              </a:rPr>
              <a:t>を行う</a:t>
            </a:r>
            <a:r>
              <a:rPr lang="ja-JP" altLang="en-US" sz="2400" b="1" dirty="0">
                <a:solidFill>
                  <a:srgbClr val="333333"/>
                </a:solidFill>
                <a:latin typeface="Clarimo UD PE Regular"/>
              </a:rPr>
              <a:t>自主的</a:t>
            </a:r>
            <a:r>
              <a:rPr lang="ja-JP" altLang="en-US" sz="2400" dirty="0">
                <a:solidFill>
                  <a:srgbClr val="333333"/>
                </a:solidFill>
                <a:latin typeface="Clarimo UD PE Regular"/>
              </a:rPr>
              <a:t>な小グループの活動のこと。</a:t>
            </a:r>
            <a:r>
              <a:rPr lang="ja-JP" altLang="en-US" sz="2400" b="1" dirty="0">
                <a:solidFill>
                  <a:srgbClr val="333333"/>
                </a:solidFill>
                <a:latin typeface="Clarimo UD PE Regular"/>
              </a:rPr>
              <a:t>プロセス重視のアプローチ</a:t>
            </a:r>
            <a:r>
              <a:rPr lang="ja-JP" altLang="en-US" sz="2400" dirty="0">
                <a:solidFill>
                  <a:srgbClr val="333333"/>
                </a:solidFill>
                <a:latin typeface="Clarimo UD PE Regular"/>
              </a:rPr>
              <a:t>が重要となる。</a:t>
            </a:r>
            <a:endParaRPr lang="en-US" altLang="ja-JP" sz="2400" dirty="0">
              <a:solidFill>
                <a:srgbClr val="333333"/>
              </a:solidFill>
              <a:latin typeface="Clarimo UD PE Regular"/>
            </a:endParaRPr>
          </a:p>
        </p:txBody>
      </p:sp>
      <p:pic>
        <p:nvPicPr>
          <p:cNvPr id="1026" name="Picture 2">
            <a:extLst>
              <a:ext uri="{FF2B5EF4-FFF2-40B4-BE49-F238E27FC236}">
                <a16:creationId xmlns:a16="http://schemas.microsoft.com/office/drawing/2014/main" id="{124B5D1A-D40F-75EB-AA67-941CAF9A1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8364" y="3635419"/>
            <a:ext cx="1182618" cy="177146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B9DAD17-199E-5975-76FB-14C50A968E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5702" y="3686713"/>
            <a:ext cx="1182619" cy="17201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C72D3FE-B76D-6D16-3168-0684532105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982" y="3640303"/>
            <a:ext cx="982662" cy="1766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393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725345"/>
            <a:ext cx="10222579" cy="2308324"/>
          </a:xfrm>
          <a:prstGeom prst="rect">
            <a:avLst/>
          </a:prstGeom>
          <a:noFill/>
        </p:spPr>
        <p:txBody>
          <a:bodyPr wrap="square" rtlCol="0">
            <a:spAutoFit/>
          </a:bodyPr>
          <a:lstStyle/>
          <a:p>
            <a:r>
              <a:rPr lang="en-US" altLang="ja-JP" sz="2400" b="1" dirty="0">
                <a:solidFill>
                  <a:srgbClr val="FF0000"/>
                </a:solidFill>
              </a:rPr>
              <a:t>OJT</a:t>
            </a:r>
            <a:r>
              <a:rPr lang="ja-JP" altLang="en-US" sz="2400" b="1" dirty="0">
                <a:solidFill>
                  <a:srgbClr val="FF0000"/>
                </a:solidFill>
              </a:rPr>
              <a:t>（</a:t>
            </a:r>
            <a:r>
              <a:rPr lang="en-US" altLang="ja-JP" sz="2400" b="1" dirty="0">
                <a:solidFill>
                  <a:srgbClr val="FF0000"/>
                </a:solidFill>
              </a:rPr>
              <a:t>On the Job Training</a:t>
            </a:r>
            <a:r>
              <a:rPr lang="ja-JP" altLang="en-US" sz="2400" b="1" dirty="0">
                <a:solidFill>
                  <a:srgbClr val="FF0000"/>
                </a:solidFill>
              </a:rPr>
              <a:t>）</a:t>
            </a:r>
            <a:endParaRPr lang="en-US" altLang="ja-JP" sz="2400" b="0" i="0" dirty="0">
              <a:effectLst/>
              <a:latin typeface="Noto Sans JP"/>
            </a:endParaRPr>
          </a:p>
          <a:p>
            <a:endParaRPr lang="en-US" altLang="ja-JP" sz="2400" b="0" i="0" dirty="0">
              <a:effectLst/>
              <a:latin typeface="Noto Sans JP"/>
            </a:endParaRPr>
          </a:p>
          <a:p>
            <a:r>
              <a:rPr lang="ja-JP" altLang="en-US" sz="2400" b="0" i="0" dirty="0">
                <a:effectLst/>
                <a:latin typeface="Noto Sans JP"/>
              </a:rPr>
              <a:t>職場内訓練とも呼ばれ、実際の現場で上司や先輩の指導の下で仕事を習得させていく教育方法のこと。主に原理・原則を理解させることではなく、業務遂行力を身に付けさせることを目的とした指導を行うときに行われる。重要な</a:t>
            </a:r>
            <a:r>
              <a:rPr lang="ja-JP" altLang="en-US" sz="2400" b="1" i="0" dirty="0">
                <a:effectLst/>
                <a:latin typeface="Noto Sans JP"/>
              </a:rPr>
              <a:t>技術伝承</a:t>
            </a:r>
            <a:r>
              <a:rPr lang="ja-JP" altLang="en-US" sz="2400" b="0" i="0" dirty="0">
                <a:effectLst/>
                <a:latin typeface="Noto Sans JP"/>
              </a:rPr>
              <a:t>の場である。</a:t>
            </a:r>
            <a:endParaRPr lang="en-US" altLang="ja-JP" sz="2400" b="0" i="0" dirty="0">
              <a:solidFill>
                <a:srgbClr val="333333"/>
              </a:solidFill>
              <a:effectLst/>
              <a:latin typeface="Noto Sans JP"/>
            </a:endParaRPr>
          </a:p>
        </p:txBody>
      </p:sp>
      <p:pic>
        <p:nvPicPr>
          <p:cNvPr id="4098" name="Picture 2">
            <a:extLst>
              <a:ext uri="{FF2B5EF4-FFF2-40B4-BE49-F238E27FC236}">
                <a16:creationId xmlns:a16="http://schemas.microsoft.com/office/drawing/2014/main" id="{E3F88DD1-645F-A109-9E9C-691F2FC94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560" y="3261242"/>
            <a:ext cx="3069771" cy="26438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7BD8ADE-00F2-B3C5-9D91-FE1250BA6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182"/>
          <a:stretch/>
        </p:blipFill>
        <p:spPr bwMode="auto">
          <a:xfrm>
            <a:off x="7138555" y="2860428"/>
            <a:ext cx="1072622" cy="327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799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1938992"/>
          </a:xfrm>
          <a:prstGeom prst="rect">
            <a:avLst/>
          </a:prstGeom>
          <a:noFill/>
        </p:spPr>
        <p:txBody>
          <a:bodyPr wrap="square" rtlCol="0">
            <a:spAutoFit/>
          </a:bodyPr>
          <a:lstStyle/>
          <a:p>
            <a:r>
              <a:rPr lang="en-US" altLang="ja-JP" sz="2400" b="1" dirty="0">
                <a:solidFill>
                  <a:srgbClr val="FF0000"/>
                </a:solidFill>
              </a:rPr>
              <a:t>Off-JT</a:t>
            </a:r>
            <a:r>
              <a:rPr lang="ja-JP" altLang="en-US" sz="2400" b="1" dirty="0">
                <a:solidFill>
                  <a:srgbClr val="FF0000"/>
                </a:solidFill>
              </a:rPr>
              <a:t>（</a:t>
            </a:r>
            <a:r>
              <a:rPr lang="en-US" altLang="ja-JP" sz="2400" b="1" dirty="0">
                <a:solidFill>
                  <a:srgbClr val="FF0000"/>
                </a:solidFill>
              </a:rPr>
              <a:t>Off the Job Training</a:t>
            </a:r>
            <a:r>
              <a:rPr lang="ja-JP" altLang="en-US" sz="2400" b="1" dirty="0">
                <a:solidFill>
                  <a:srgbClr val="FF0000"/>
                </a:solidFill>
              </a:rPr>
              <a:t>）</a:t>
            </a:r>
            <a:endParaRPr lang="en-US" altLang="ja-JP" sz="2400" b="0" i="0" dirty="0">
              <a:effectLst/>
              <a:latin typeface="Noto Sans JP"/>
            </a:endParaRPr>
          </a:p>
          <a:p>
            <a:endParaRPr lang="en-US" altLang="ja-JP" sz="2400" b="0" i="0" dirty="0">
              <a:effectLst/>
              <a:latin typeface="Noto Sans JP"/>
            </a:endParaRPr>
          </a:p>
          <a:p>
            <a:r>
              <a:rPr lang="ja-JP" altLang="en-US" sz="2400" b="0" i="0" dirty="0">
                <a:effectLst/>
                <a:latin typeface="Noto Sans JP"/>
              </a:rPr>
              <a:t>実際の現場で行われる</a:t>
            </a:r>
            <a:r>
              <a:rPr lang="en-US" altLang="ja-JP" sz="2400" b="0" i="0" dirty="0">
                <a:effectLst/>
                <a:latin typeface="Noto Sans JP"/>
              </a:rPr>
              <a:t>OJT</a:t>
            </a:r>
            <a:r>
              <a:rPr lang="ja-JP" altLang="en-US" sz="2400" b="0" i="0" dirty="0">
                <a:effectLst/>
                <a:latin typeface="Noto Sans JP"/>
              </a:rPr>
              <a:t>に対して、研修や外部セミナーへの参加などの普段の職場を離れた場所で行われる人材教育のこと。主に業務遂行に当たり求められる理論や原理を学ぶことを目的とする。</a:t>
            </a:r>
            <a:endParaRPr lang="en-US" altLang="ja-JP" sz="2400" b="0" i="0" dirty="0">
              <a:solidFill>
                <a:srgbClr val="333333"/>
              </a:solidFill>
              <a:effectLst/>
              <a:latin typeface="Noto Sans JP"/>
            </a:endParaRPr>
          </a:p>
        </p:txBody>
      </p:sp>
      <p:pic>
        <p:nvPicPr>
          <p:cNvPr id="8194" name="Picture 2">
            <a:extLst>
              <a:ext uri="{FF2B5EF4-FFF2-40B4-BE49-F238E27FC236}">
                <a16:creationId xmlns:a16="http://schemas.microsoft.com/office/drawing/2014/main" id="{1C0B2879-132B-55C5-F57F-EFF9E2E3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115" y="2632630"/>
            <a:ext cx="3556681" cy="34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08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734850" y="2483725"/>
            <a:ext cx="9993323" cy="1200329"/>
          </a:xfrm>
          <a:prstGeom prst="rect">
            <a:avLst/>
          </a:prstGeom>
          <a:noFill/>
        </p:spPr>
        <p:txBody>
          <a:bodyPr wrap="square" rtlCol="0">
            <a:spAutoFit/>
          </a:bodyPr>
          <a:lstStyle/>
          <a:p>
            <a:r>
              <a:rPr lang="ja-JP" altLang="en-US" sz="2400" b="1" dirty="0">
                <a:solidFill>
                  <a:srgbClr val="FF0000"/>
                </a:solidFill>
              </a:rPr>
              <a:t>階層別教育（研修）</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役職や階級ごとに要求される知識や力量の教育、研修のこと。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8935787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99338" y="2642751"/>
            <a:ext cx="9993323" cy="1200329"/>
          </a:xfrm>
          <a:prstGeom prst="rect">
            <a:avLst/>
          </a:prstGeom>
          <a:noFill/>
        </p:spPr>
        <p:txBody>
          <a:bodyPr wrap="square" rtlCol="0">
            <a:spAutoFit/>
          </a:bodyPr>
          <a:lstStyle/>
          <a:p>
            <a:r>
              <a:rPr lang="ja-JP" altLang="en-US" sz="2400" b="1" dirty="0">
                <a:solidFill>
                  <a:srgbClr val="FF0000"/>
                </a:solidFill>
              </a:rPr>
              <a:t>分野別教育（研修）</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各職場の業務、業種によって要求される知識や力量の教育、研修のこと。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1163011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004" y="2632812"/>
            <a:ext cx="10439992" cy="1200329"/>
          </a:xfrm>
          <a:prstGeom prst="rect">
            <a:avLst/>
          </a:prstGeom>
          <a:noFill/>
        </p:spPr>
        <p:txBody>
          <a:bodyPr wrap="square" rtlCol="0">
            <a:spAutoFit/>
          </a:bodyPr>
          <a:lstStyle/>
          <a:p>
            <a:r>
              <a:rPr lang="ja-JP" altLang="en-US" sz="2400" b="1" dirty="0">
                <a:solidFill>
                  <a:srgbClr val="FF0000"/>
                </a:solidFill>
              </a:rPr>
              <a:t>コンプライアンス教育</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社員全員を対象として、広く</a:t>
            </a:r>
            <a:r>
              <a:rPr lang="ja-JP" altLang="en-US" sz="2400" b="1" dirty="0">
                <a:solidFill>
                  <a:srgbClr val="333333"/>
                </a:solidFill>
                <a:latin typeface="Clarimo UD PE Regular"/>
              </a:rPr>
              <a:t>倫理観</a:t>
            </a:r>
            <a:r>
              <a:rPr lang="ja-JP" altLang="en-US" sz="2400" dirty="0">
                <a:solidFill>
                  <a:srgbClr val="333333"/>
                </a:solidFill>
                <a:latin typeface="Clarimo UD PE Regular"/>
              </a:rPr>
              <a:t>を育み、</a:t>
            </a:r>
            <a:r>
              <a:rPr lang="ja-JP" altLang="en-US" sz="2400" b="1" dirty="0">
                <a:solidFill>
                  <a:srgbClr val="333333"/>
                </a:solidFill>
                <a:latin typeface="Clarimo UD PE Regular"/>
              </a:rPr>
              <a:t>規範</a:t>
            </a:r>
            <a:r>
              <a:rPr lang="ja-JP" altLang="en-US" sz="2400" dirty="0">
                <a:solidFill>
                  <a:srgbClr val="333333"/>
                </a:solidFill>
                <a:latin typeface="Clarimo UD PE Regular"/>
              </a:rPr>
              <a:t>を守るための教育のこと。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3510951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004" y="2125916"/>
            <a:ext cx="10439992" cy="1569660"/>
          </a:xfrm>
          <a:prstGeom prst="rect">
            <a:avLst/>
          </a:prstGeom>
          <a:noFill/>
        </p:spPr>
        <p:txBody>
          <a:bodyPr wrap="square" rtlCol="0">
            <a:spAutoFit/>
          </a:bodyPr>
          <a:lstStyle/>
          <a:p>
            <a:r>
              <a:rPr lang="ja-JP" altLang="en-US" sz="2400" b="1" dirty="0">
                <a:solidFill>
                  <a:srgbClr val="FF0000"/>
                </a:solidFill>
              </a:rPr>
              <a:t>品質監査</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品質活動及びその結果が、</a:t>
            </a:r>
            <a:r>
              <a:rPr lang="ja-JP" altLang="en-US" sz="2400" b="1" dirty="0">
                <a:solidFill>
                  <a:srgbClr val="333333"/>
                </a:solidFill>
                <a:latin typeface="Clarimo UD PE Regular"/>
              </a:rPr>
              <a:t>監査基準</a:t>
            </a:r>
            <a:r>
              <a:rPr lang="ja-JP" altLang="en-US" sz="2400" dirty="0">
                <a:solidFill>
                  <a:srgbClr val="333333"/>
                </a:solidFill>
                <a:latin typeface="Clarimo UD PE Regular"/>
              </a:rPr>
              <a:t>を満たしているかを</a:t>
            </a:r>
            <a:r>
              <a:rPr lang="ja-JP" altLang="en-US" sz="2400" b="1" dirty="0">
                <a:solidFill>
                  <a:srgbClr val="333333"/>
                </a:solidFill>
                <a:latin typeface="Clarimo UD PE Regular"/>
              </a:rPr>
              <a:t>客観的証拠</a:t>
            </a:r>
            <a:r>
              <a:rPr lang="ja-JP" altLang="en-US" sz="2400" dirty="0">
                <a:solidFill>
                  <a:srgbClr val="333333"/>
                </a:solidFill>
                <a:latin typeface="Clarimo UD PE Regular"/>
              </a:rPr>
              <a:t>を収集し、評価するプロセスのこと。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29659717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004" y="2125916"/>
            <a:ext cx="10439992" cy="1569660"/>
          </a:xfrm>
          <a:prstGeom prst="rect">
            <a:avLst/>
          </a:prstGeom>
          <a:noFill/>
        </p:spPr>
        <p:txBody>
          <a:bodyPr wrap="square" rtlCol="0">
            <a:spAutoFit/>
          </a:bodyPr>
          <a:lstStyle/>
          <a:p>
            <a:r>
              <a:rPr lang="ja-JP" altLang="en-US" sz="2400" b="1" dirty="0">
                <a:solidFill>
                  <a:srgbClr val="FF0000"/>
                </a:solidFill>
              </a:rPr>
              <a:t>監査基準</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製品やプロセスの監査にあたって比較対照する</a:t>
            </a:r>
            <a:r>
              <a:rPr lang="ja-JP" altLang="en-US" sz="2400" b="1" dirty="0">
                <a:solidFill>
                  <a:srgbClr val="333333"/>
                </a:solidFill>
                <a:latin typeface="Clarimo UD PE Regular"/>
              </a:rPr>
              <a:t>方針、手順、要求事項</a:t>
            </a:r>
            <a:r>
              <a:rPr lang="ja-JP" altLang="en-US" sz="2400" dirty="0">
                <a:solidFill>
                  <a:srgbClr val="333333"/>
                </a:solidFill>
                <a:latin typeface="Clarimo UD PE Regular"/>
              </a:rPr>
              <a:t>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87142681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004" y="2125916"/>
            <a:ext cx="10439992" cy="1569660"/>
          </a:xfrm>
          <a:prstGeom prst="rect">
            <a:avLst/>
          </a:prstGeom>
          <a:noFill/>
        </p:spPr>
        <p:txBody>
          <a:bodyPr wrap="square" rtlCol="0">
            <a:spAutoFit/>
          </a:bodyPr>
          <a:lstStyle/>
          <a:p>
            <a:r>
              <a:rPr lang="ja-JP" altLang="en-US" sz="2400" b="1" dirty="0">
                <a:solidFill>
                  <a:srgbClr val="FF0000"/>
                </a:solidFill>
              </a:rPr>
              <a:t>監査証拠</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監査基準に基づく</a:t>
            </a:r>
            <a:r>
              <a:rPr lang="ja-JP" altLang="en-US" sz="2400" b="1" dirty="0">
                <a:solidFill>
                  <a:srgbClr val="333333"/>
                </a:solidFill>
                <a:latin typeface="Clarimo UD PE Regular"/>
              </a:rPr>
              <a:t>検証記録、事実の記述</a:t>
            </a:r>
            <a:r>
              <a:rPr lang="ja-JP" altLang="en-US" sz="2400" dirty="0">
                <a:solidFill>
                  <a:srgbClr val="333333"/>
                </a:solidFill>
                <a:latin typeface="Clarimo UD PE Regular"/>
              </a:rPr>
              <a:t>などのこと。定性的、定量的なものの両方がある。</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3862666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2801396" y="1447878"/>
            <a:ext cx="6589208" cy="1015663"/>
          </a:xfrm>
          <a:prstGeom prst="rect">
            <a:avLst/>
          </a:prstGeom>
          <a:noFill/>
        </p:spPr>
        <p:txBody>
          <a:bodyPr wrap="square" rtlCol="0">
            <a:spAutoFit/>
          </a:bodyPr>
          <a:lstStyle/>
          <a:p>
            <a:r>
              <a:rPr lang="en-US" altLang="ja-JP" sz="2400" b="1" dirty="0">
                <a:solidFill>
                  <a:srgbClr val="FF0000"/>
                </a:solidFill>
              </a:rPr>
              <a:t>KKD</a:t>
            </a:r>
          </a:p>
          <a:p>
            <a:endParaRPr lang="en-US" altLang="ja-JP" sz="1200" dirty="0"/>
          </a:p>
          <a:p>
            <a:r>
              <a:rPr lang="ja-JP" altLang="en-US" sz="2400" dirty="0"/>
              <a:t>勘（</a:t>
            </a:r>
            <a:r>
              <a:rPr lang="en-US" altLang="ja-JP" sz="2400" dirty="0"/>
              <a:t>K</a:t>
            </a:r>
            <a:r>
              <a:rPr lang="ja-JP" altLang="en-US" sz="2400" dirty="0"/>
              <a:t>）、経験（</a:t>
            </a:r>
            <a:r>
              <a:rPr lang="en-US" altLang="ja-JP" sz="2400" dirty="0"/>
              <a:t>K</a:t>
            </a:r>
            <a:r>
              <a:rPr lang="ja-JP" altLang="en-US" sz="2400" dirty="0"/>
              <a:t>）、度胸（</a:t>
            </a:r>
            <a:r>
              <a:rPr lang="en-US" altLang="ja-JP" sz="2400" dirty="0"/>
              <a:t>D</a:t>
            </a:r>
            <a:r>
              <a:rPr lang="ja-JP" altLang="en-US" sz="2400" dirty="0"/>
              <a:t>）のこと。</a:t>
            </a:r>
            <a:endParaRPr lang="en-US" altLang="ja-JP" sz="2400" dirty="0"/>
          </a:p>
        </p:txBody>
      </p:sp>
      <p:pic>
        <p:nvPicPr>
          <p:cNvPr id="4098" name="Picture 2">
            <a:extLst>
              <a:ext uri="{FF2B5EF4-FFF2-40B4-BE49-F238E27FC236}">
                <a16:creationId xmlns:a16="http://schemas.microsoft.com/office/drawing/2014/main" id="{2958E57F-FD47-381F-F6D6-8B0E48C43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845" y="3089636"/>
            <a:ext cx="2364844" cy="2447563"/>
          </a:xfrm>
          <a:prstGeom prst="rect">
            <a:avLst/>
          </a:prstGeom>
          <a:noFill/>
          <a:extLst>
            <a:ext uri="{909E8E84-426E-40DD-AFC4-6F175D3DCCD1}">
              <a14:hiddenFill xmlns:a14="http://schemas.microsoft.com/office/drawing/2010/main">
                <a:solidFill>
                  <a:srgbClr val="FFFFFF"/>
                </a:solidFill>
              </a14:hiddenFill>
            </a:ext>
          </a:extLst>
        </p:spPr>
      </p:pic>
      <p:sp>
        <p:nvSpPr>
          <p:cNvPr id="2" name="吹き出し: 四角形 1">
            <a:extLst>
              <a:ext uri="{FF2B5EF4-FFF2-40B4-BE49-F238E27FC236}">
                <a16:creationId xmlns:a16="http://schemas.microsoft.com/office/drawing/2014/main" id="{D8C5F132-8910-5D5E-7B32-3A385ADB680B}"/>
              </a:ext>
            </a:extLst>
          </p:cNvPr>
          <p:cNvSpPr/>
          <p:nvPr/>
        </p:nvSpPr>
        <p:spPr>
          <a:xfrm>
            <a:off x="5678313" y="2957689"/>
            <a:ext cx="3352798" cy="765598"/>
          </a:xfrm>
          <a:prstGeom prst="wedgeRectCallout">
            <a:avLst>
              <a:gd name="adj1" fmla="val -59688"/>
              <a:gd name="adj2" fmla="val 54373"/>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b="1" dirty="0"/>
              <a:t>「勘」「経験」「度胸」</a:t>
            </a:r>
            <a:endParaRPr lang="en-US" altLang="ja-JP" b="1" dirty="0"/>
          </a:p>
          <a:p>
            <a:pPr algn="ctr"/>
            <a:r>
              <a:rPr kumimoji="1" lang="ja-JP" altLang="en-US" b="1" dirty="0"/>
              <a:t>なら任せろ！</a:t>
            </a:r>
          </a:p>
        </p:txBody>
      </p:sp>
    </p:spTree>
    <p:extLst>
      <p:ext uri="{BB962C8B-B14F-4D97-AF65-F5344CB8AC3E}">
        <p14:creationId xmlns:p14="http://schemas.microsoft.com/office/powerpoint/2010/main" val="27527027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55517" y="2344577"/>
            <a:ext cx="10439992" cy="1569660"/>
          </a:xfrm>
          <a:prstGeom prst="rect">
            <a:avLst/>
          </a:prstGeom>
          <a:noFill/>
        </p:spPr>
        <p:txBody>
          <a:bodyPr wrap="square" rtlCol="0">
            <a:spAutoFit/>
          </a:bodyPr>
          <a:lstStyle/>
          <a:p>
            <a:r>
              <a:rPr lang="ja-JP" altLang="en-US" sz="2400" b="1" dirty="0">
                <a:solidFill>
                  <a:srgbClr val="FF0000"/>
                </a:solidFill>
              </a:rPr>
              <a:t>内部監査</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被監査者から</a:t>
            </a:r>
            <a:r>
              <a:rPr lang="ja-JP" altLang="en-US" sz="2400" b="1" dirty="0">
                <a:solidFill>
                  <a:srgbClr val="333333"/>
                </a:solidFill>
                <a:latin typeface="Clarimo UD PE Regular"/>
              </a:rPr>
              <a:t>独立した</a:t>
            </a:r>
            <a:r>
              <a:rPr lang="ja-JP" altLang="en-US" sz="2400" dirty="0">
                <a:solidFill>
                  <a:srgbClr val="333333"/>
                </a:solidFill>
                <a:latin typeface="Clarimo UD PE Regular"/>
              </a:rPr>
              <a:t>内部監査員によって行われる品質マネジメント監査のこと。</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16496296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2327116" y="2592314"/>
            <a:ext cx="8128849" cy="1200329"/>
          </a:xfrm>
          <a:prstGeom prst="rect">
            <a:avLst/>
          </a:prstGeom>
          <a:noFill/>
        </p:spPr>
        <p:txBody>
          <a:bodyPr wrap="square" rtlCol="0">
            <a:spAutoFit/>
          </a:bodyPr>
          <a:lstStyle/>
          <a:p>
            <a:r>
              <a:rPr lang="en-US" altLang="ja-JP" sz="2400" b="1" dirty="0">
                <a:solidFill>
                  <a:srgbClr val="FF0000"/>
                </a:solidFill>
              </a:rPr>
              <a:t>JIS Q 9004</a:t>
            </a:r>
          </a:p>
          <a:p>
            <a:endParaRPr lang="en-US" altLang="ja-JP" sz="2400" b="1" dirty="0">
              <a:solidFill>
                <a:srgbClr val="FF0000"/>
              </a:solidFill>
              <a:latin typeface="Clarimo UD PE Regular"/>
            </a:endParaRPr>
          </a:p>
          <a:p>
            <a:r>
              <a:rPr lang="ja-JP" altLang="en-US" sz="2400" b="1" dirty="0">
                <a:solidFill>
                  <a:srgbClr val="333333"/>
                </a:solidFill>
                <a:latin typeface="Clarimo UD PE Regular"/>
              </a:rPr>
              <a:t>組織の持続的成功</a:t>
            </a:r>
            <a:r>
              <a:rPr lang="ja-JP" altLang="en-US" sz="2400" dirty="0">
                <a:solidFill>
                  <a:srgbClr val="333333"/>
                </a:solidFill>
                <a:latin typeface="Clarimo UD PE Regular"/>
              </a:rPr>
              <a:t>のための指針が規定されている。</a:t>
            </a:r>
            <a:endParaRPr lang="en-US" altLang="ja-JP" sz="2400" dirty="0">
              <a:solidFill>
                <a:srgbClr val="333333"/>
              </a:solidFill>
              <a:latin typeface="Clarimo UD PE Regular"/>
            </a:endParaRPr>
          </a:p>
        </p:txBody>
      </p:sp>
    </p:spTree>
    <p:extLst>
      <p:ext uri="{BB962C8B-B14F-4D97-AF65-F5344CB8AC3E}">
        <p14:creationId xmlns:p14="http://schemas.microsoft.com/office/powerpoint/2010/main" val="291489408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76003" y="982176"/>
            <a:ext cx="10722961" cy="4893647"/>
          </a:xfrm>
          <a:prstGeom prst="rect">
            <a:avLst/>
          </a:prstGeom>
          <a:noFill/>
        </p:spPr>
        <p:txBody>
          <a:bodyPr wrap="square" rtlCol="0">
            <a:spAutoFit/>
          </a:bodyPr>
          <a:lstStyle/>
          <a:p>
            <a:r>
              <a:rPr lang="en-US" altLang="ja-JP" sz="2400" b="1" dirty="0">
                <a:solidFill>
                  <a:srgbClr val="FF0000"/>
                </a:solidFill>
              </a:rPr>
              <a:t>JIS Q 19011</a:t>
            </a:r>
          </a:p>
          <a:p>
            <a:endParaRPr lang="en-US" altLang="ja-JP" sz="2400" b="1" dirty="0">
              <a:solidFill>
                <a:srgbClr val="FF0000"/>
              </a:solidFill>
              <a:latin typeface="Clarimo UD PE Regular"/>
            </a:endParaRPr>
          </a:p>
          <a:p>
            <a:r>
              <a:rPr lang="ja-JP" altLang="en-US" sz="2400" b="1" dirty="0">
                <a:solidFill>
                  <a:srgbClr val="333333"/>
                </a:solidFill>
                <a:latin typeface="Clarimo UD PE Regular"/>
              </a:rPr>
              <a:t>マネジメントシステム監査</a:t>
            </a:r>
            <a:r>
              <a:rPr lang="ja-JP" altLang="en-US" sz="2400" dirty="0">
                <a:solidFill>
                  <a:srgbClr val="333333"/>
                </a:solidFill>
                <a:latin typeface="Clarimo UD PE Regular"/>
              </a:rPr>
              <a:t>のための指針が規定されており、監査の</a:t>
            </a:r>
            <a:r>
              <a:rPr lang="en-US" altLang="ja-JP" sz="2400" dirty="0">
                <a:solidFill>
                  <a:srgbClr val="333333"/>
                </a:solidFill>
                <a:latin typeface="Clarimo UD PE Regular"/>
              </a:rPr>
              <a:t>7</a:t>
            </a:r>
            <a:r>
              <a:rPr lang="ja-JP" altLang="en-US" sz="2400" dirty="0">
                <a:solidFill>
                  <a:srgbClr val="333333"/>
                </a:solidFill>
                <a:latin typeface="Clarimo UD PE Regular"/>
              </a:rPr>
              <a:t>つの</a:t>
            </a:r>
            <a:endParaRPr lang="en-US" altLang="ja-JP" sz="2400" dirty="0">
              <a:solidFill>
                <a:srgbClr val="333333"/>
              </a:solidFill>
              <a:latin typeface="Clarimo UD PE Regular"/>
            </a:endParaRPr>
          </a:p>
          <a:p>
            <a:r>
              <a:rPr lang="ja-JP" altLang="en-US" sz="2400" dirty="0">
                <a:solidFill>
                  <a:srgbClr val="333333"/>
                </a:solidFill>
                <a:latin typeface="Clarimo UD PE Regular"/>
              </a:rPr>
              <a:t>原則が示されている。</a:t>
            </a:r>
            <a:endParaRPr lang="en-US" altLang="ja-JP" sz="2400" dirty="0">
              <a:solidFill>
                <a:srgbClr val="333333"/>
              </a:solidFill>
              <a:latin typeface="Clarimo UD PE Regular"/>
            </a:endParaRPr>
          </a:p>
          <a:p>
            <a:endParaRPr lang="en-US" altLang="ja-JP" sz="2400" dirty="0">
              <a:solidFill>
                <a:srgbClr val="333333"/>
              </a:solidFill>
              <a:latin typeface="Clarimo UD PE Regular"/>
            </a:endParaRPr>
          </a:p>
          <a:p>
            <a:r>
              <a:rPr lang="ja-JP" altLang="en-US" sz="2400" b="1" dirty="0">
                <a:solidFill>
                  <a:srgbClr val="0070C0"/>
                </a:solidFill>
                <a:latin typeface="Clarimo UD PE Regular"/>
              </a:rPr>
              <a:t>　①高潔さ</a:t>
            </a:r>
            <a:r>
              <a:rPr lang="ja-JP" altLang="en-US" sz="2400" dirty="0">
                <a:latin typeface="Clarimo UD PE Regular"/>
              </a:rPr>
              <a:t>：専門家であることの基礎 </a:t>
            </a:r>
            <a:endParaRPr lang="en-US" altLang="ja-JP" sz="2400" dirty="0">
              <a:latin typeface="Clarimo UD PE Regular"/>
            </a:endParaRPr>
          </a:p>
          <a:p>
            <a:r>
              <a:rPr lang="ja-JP" altLang="en-US" sz="2400" b="1" dirty="0">
                <a:solidFill>
                  <a:srgbClr val="0070C0"/>
                </a:solidFill>
                <a:latin typeface="Clarimo UD PE Regular"/>
              </a:rPr>
              <a:t>　②公正な報告</a:t>
            </a:r>
            <a:r>
              <a:rPr lang="ja-JP" altLang="en-US" sz="2400" dirty="0">
                <a:latin typeface="Clarimo UD PE Regular"/>
              </a:rPr>
              <a:t>：ありのままに、かつ、正確に報告する義務</a:t>
            </a:r>
            <a:endParaRPr lang="en-US" altLang="ja-JP" sz="2400" dirty="0">
              <a:latin typeface="Clarimo UD PE Regular"/>
            </a:endParaRPr>
          </a:p>
          <a:p>
            <a:r>
              <a:rPr lang="ja-JP" altLang="en-US" sz="2400" b="1" dirty="0">
                <a:solidFill>
                  <a:srgbClr val="0070C0"/>
                </a:solidFill>
                <a:latin typeface="Clarimo UD PE Regular"/>
              </a:rPr>
              <a:t>　③専門家としての正当な注意</a:t>
            </a:r>
            <a:r>
              <a:rPr lang="ja-JP" altLang="en-US" sz="2400" dirty="0">
                <a:latin typeface="Clarimo UD PE Regular"/>
              </a:rPr>
              <a:t>：監査の際の広範な注意及び判断</a:t>
            </a:r>
            <a:endParaRPr lang="en-US" altLang="ja-JP" sz="2400" dirty="0">
              <a:latin typeface="Clarimo UD PE Regular"/>
            </a:endParaRPr>
          </a:p>
          <a:p>
            <a:r>
              <a:rPr lang="ja-JP" altLang="en-US" sz="2400" b="1" dirty="0">
                <a:solidFill>
                  <a:srgbClr val="0070C0"/>
                </a:solidFill>
                <a:latin typeface="Clarimo UD PE Regular"/>
              </a:rPr>
              <a:t>　④機密保持</a:t>
            </a:r>
            <a:r>
              <a:rPr lang="ja-JP" altLang="en-US" sz="2400" dirty="0">
                <a:latin typeface="Clarimo UD PE Regular"/>
              </a:rPr>
              <a:t>：情報のセキュリティ</a:t>
            </a:r>
            <a:endParaRPr lang="en-US" altLang="ja-JP" sz="2400" dirty="0">
              <a:latin typeface="Clarimo UD PE Regular"/>
            </a:endParaRPr>
          </a:p>
          <a:p>
            <a:r>
              <a:rPr lang="ja-JP" altLang="en-US" sz="2400" b="1" dirty="0">
                <a:solidFill>
                  <a:srgbClr val="0070C0"/>
                </a:solidFill>
                <a:latin typeface="Clarimo UD PE Regular"/>
              </a:rPr>
              <a:t>　⑤独立性</a:t>
            </a:r>
            <a:r>
              <a:rPr lang="ja-JP" altLang="en-US" sz="2400" dirty="0">
                <a:latin typeface="Clarimo UD PE Regular"/>
              </a:rPr>
              <a:t>：監査の公平性及び監査結論の客観性の基礎</a:t>
            </a:r>
            <a:endParaRPr lang="en-US" altLang="ja-JP" sz="2400" dirty="0">
              <a:latin typeface="Clarimo UD PE Regular"/>
            </a:endParaRPr>
          </a:p>
          <a:p>
            <a:r>
              <a:rPr lang="ja-JP" altLang="en-US" sz="2400" b="1" dirty="0">
                <a:solidFill>
                  <a:srgbClr val="0070C0"/>
                </a:solidFill>
                <a:latin typeface="Clarimo UD PE Regular"/>
              </a:rPr>
              <a:t>　⑥証拠に基づくアプローチ</a:t>
            </a:r>
            <a:r>
              <a:rPr lang="ja-JP" altLang="en-US" sz="2400" dirty="0">
                <a:latin typeface="Clarimo UD PE Regular"/>
              </a:rPr>
              <a:t>：体系的な監査プロセスにおいて、信頼性</a:t>
            </a:r>
            <a:endParaRPr lang="en-US" altLang="ja-JP" sz="2400" dirty="0">
              <a:latin typeface="Clarimo UD PE Regular"/>
            </a:endParaRPr>
          </a:p>
          <a:p>
            <a:r>
              <a:rPr lang="ja-JP" altLang="en-US" sz="2400" dirty="0">
                <a:latin typeface="Clarimo UD PE Regular"/>
              </a:rPr>
              <a:t>　　及び再現性のある監査結論に到達するための合理的な方法</a:t>
            </a:r>
            <a:endParaRPr lang="en-US" altLang="ja-JP" sz="2400" dirty="0">
              <a:latin typeface="Clarimo UD PE Regular"/>
            </a:endParaRPr>
          </a:p>
          <a:p>
            <a:r>
              <a:rPr lang="ja-JP" altLang="en-US" sz="2400" b="1" dirty="0">
                <a:solidFill>
                  <a:srgbClr val="0070C0"/>
                </a:solidFill>
                <a:latin typeface="Clarimo UD PE Regular"/>
              </a:rPr>
              <a:t>　⑦リスクに基づくアプローチ</a:t>
            </a:r>
            <a:r>
              <a:rPr lang="ja-JP" altLang="en-US" sz="2400" dirty="0">
                <a:latin typeface="Clarimo UD PE Regular"/>
              </a:rPr>
              <a:t>：リスク及び機会を考慮する監査アプローチ </a:t>
            </a:r>
            <a:endParaRPr lang="en-US" altLang="ja-JP" sz="2400" dirty="0">
              <a:latin typeface="Clarimo UD PE Regular"/>
            </a:endParaRPr>
          </a:p>
        </p:txBody>
      </p:sp>
    </p:spTree>
    <p:extLst>
      <p:ext uri="{BB962C8B-B14F-4D97-AF65-F5344CB8AC3E}">
        <p14:creationId xmlns:p14="http://schemas.microsoft.com/office/powerpoint/2010/main" val="2318408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753802"/>
            <a:ext cx="10015695" cy="2308324"/>
          </a:xfrm>
          <a:prstGeom prst="rect">
            <a:avLst/>
          </a:prstGeom>
          <a:noFill/>
        </p:spPr>
        <p:txBody>
          <a:bodyPr wrap="square" rtlCol="0">
            <a:spAutoFit/>
          </a:bodyPr>
          <a:lstStyle/>
          <a:p>
            <a:r>
              <a:rPr lang="en-US" altLang="ja-JP" sz="2400" b="1" dirty="0">
                <a:solidFill>
                  <a:srgbClr val="FF0000"/>
                </a:solidFill>
              </a:rPr>
              <a:t>CSR</a:t>
            </a:r>
            <a:r>
              <a:rPr lang="ja-JP" altLang="en-US" sz="2400" b="1" dirty="0">
                <a:solidFill>
                  <a:srgbClr val="FF0000"/>
                </a:solidFill>
              </a:rPr>
              <a:t>（</a:t>
            </a:r>
            <a:r>
              <a:rPr lang="en-US" altLang="ja-JP" sz="2400" b="1" dirty="0">
                <a:solidFill>
                  <a:srgbClr val="FF0000"/>
                </a:solidFill>
              </a:rPr>
              <a:t>Corporate Social Responsibility</a:t>
            </a:r>
            <a:r>
              <a:rPr lang="ja-JP" altLang="en-US" sz="2400" b="1" dirty="0">
                <a:solidFill>
                  <a:srgbClr val="FF0000"/>
                </a:solidFill>
              </a:rPr>
              <a:t>）</a:t>
            </a:r>
            <a:endParaRPr lang="en-US" altLang="ja-JP" sz="2400" b="1" dirty="0">
              <a:solidFill>
                <a:srgbClr val="FF0000"/>
              </a:solidFill>
            </a:endParaRPr>
          </a:p>
          <a:p>
            <a:endParaRPr lang="en-US" altLang="ja-JP" sz="2400" b="0" i="0" dirty="0">
              <a:solidFill>
                <a:srgbClr val="333333"/>
              </a:solidFill>
              <a:effectLst/>
              <a:latin typeface="Noto Sans JP"/>
            </a:endParaRPr>
          </a:p>
          <a:p>
            <a:r>
              <a:rPr lang="ja-JP" altLang="en-US" sz="2400" b="0" i="0" dirty="0">
                <a:solidFill>
                  <a:srgbClr val="333333"/>
                </a:solidFill>
                <a:effectLst/>
                <a:latin typeface="Noto Sans JP"/>
              </a:rPr>
              <a:t>企業活動において、社会的公正や環境などへの配慮を組み込み、従業員、投資家、地域社会などの利害関係者に対して責任ある行動をとるとともに、説明責任を果たしていくことを求める考え方のこと。</a:t>
            </a:r>
            <a:r>
              <a:rPr lang="ja-JP" altLang="en-US" sz="2400" b="1" i="0" dirty="0">
                <a:effectLst/>
                <a:latin typeface="Noto Sans JP"/>
              </a:rPr>
              <a:t>企業の社会的責任</a:t>
            </a:r>
            <a:r>
              <a:rPr lang="ja-JP" altLang="en-US" sz="2400" b="0" i="0" dirty="0">
                <a:solidFill>
                  <a:srgbClr val="333333"/>
                </a:solidFill>
                <a:effectLst/>
                <a:latin typeface="Noto Sans JP"/>
              </a:rPr>
              <a:t>とも呼ばれる。</a:t>
            </a:r>
            <a:endParaRPr lang="en-US" altLang="ja-JP" sz="24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A54DC4A4-665C-2F70-007F-B6CDE687171F}"/>
              </a:ext>
            </a:extLst>
          </p:cNvPr>
          <p:cNvGraphicFramePr/>
          <p:nvPr>
            <p:extLst>
              <p:ext uri="{D42A27DB-BD31-4B8C-83A1-F6EECF244321}">
                <p14:modId xmlns:p14="http://schemas.microsoft.com/office/powerpoint/2010/main" val="1599450148"/>
              </p:ext>
            </p:extLst>
          </p:nvPr>
        </p:nvGraphicFramePr>
        <p:xfrm>
          <a:off x="2998608" y="3061689"/>
          <a:ext cx="5685134" cy="3194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8687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48442" y="1191068"/>
            <a:ext cx="9895116" cy="4154984"/>
          </a:xfrm>
          <a:prstGeom prst="rect">
            <a:avLst/>
          </a:prstGeom>
          <a:noFill/>
        </p:spPr>
        <p:txBody>
          <a:bodyPr wrap="square" rtlCol="0">
            <a:spAutoFit/>
          </a:bodyPr>
          <a:lstStyle/>
          <a:p>
            <a:r>
              <a:rPr lang="ja-JP" altLang="en-US" sz="2400" b="1" dirty="0">
                <a:solidFill>
                  <a:srgbClr val="FF0000"/>
                </a:solidFill>
              </a:rPr>
              <a:t>社会的責任の</a:t>
            </a:r>
            <a:r>
              <a:rPr lang="en-US" altLang="ja-JP" sz="2400" b="1" dirty="0">
                <a:solidFill>
                  <a:srgbClr val="FF0000"/>
                </a:solidFill>
              </a:rPr>
              <a:t>7</a:t>
            </a:r>
            <a:r>
              <a:rPr lang="ja-JP" altLang="en-US" sz="2400" b="1" dirty="0">
                <a:solidFill>
                  <a:srgbClr val="FF0000"/>
                </a:solidFill>
              </a:rPr>
              <a:t>原則</a:t>
            </a:r>
            <a:endParaRPr lang="en-US" altLang="ja-JP" sz="2400" b="1" dirty="0">
              <a:solidFill>
                <a:srgbClr val="FF0000"/>
              </a:solidFill>
            </a:endParaRPr>
          </a:p>
          <a:p>
            <a:endParaRPr lang="en-US" altLang="ja-JP" sz="2400" dirty="0"/>
          </a:p>
          <a:p>
            <a:r>
              <a:rPr lang="en-US" altLang="ja-JP" sz="2400" b="0" i="0" dirty="0">
                <a:solidFill>
                  <a:srgbClr val="333333"/>
                </a:solidFill>
                <a:effectLst/>
                <a:latin typeface="Clarimo UD PE Regular"/>
              </a:rPr>
              <a:t>ISO </a:t>
            </a:r>
            <a:r>
              <a:rPr lang="en-US" altLang="ja-JP" sz="2400" dirty="0">
                <a:solidFill>
                  <a:srgbClr val="333333"/>
                </a:solidFill>
                <a:latin typeface="Clarimo UD PE Regular"/>
              </a:rPr>
              <a:t>26000</a:t>
            </a:r>
            <a:r>
              <a:rPr lang="ja-JP" altLang="en-US" sz="2400" dirty="0">
                <a:solidFill>
                  <a:srgbClr val="333333"/>
                </a:solidFill>
                <a:latin typeface="Clarimo UD PE Regular"/>
              </a:rPr>
              <a:t>（社会的責任に関する手引き）において定められた</a:t>
            </a:r>
            <a:r>
              <a:rPr lang="en-US" altLang="ja-JP" sz="2400" dirty="0">
                <a:solidFill>
                  <a:srgbClr val="333333"/>
                </a:solidFill>
                <a:latin typeface="Clarimo UD PE Regular"/>
              </a:rPr>
              <a:t>7</a:t>
            </a:r>
            <a:r>
              <a:rPr lang="ja-JP" altLang="en-US" sz="2400" dirty="0">
                <a:solidFill>
                  <a:srgbClr val="333333"/>
                </a:solidFill>
                <a:latin typeface="Clarimo UD PE Regular"/>
              </a:rPr>
              <a:t>原則。</a:t>
            </a:r>
            <a:endParaRPr lang="en-US" altLang="ja-JP" sz="2400" dirty="0">
              <a:solidFill>
                <a:srgbClr val="333333"/>
              </a:solidFill>
              <a:latin typeface="Clarimo UD PE Regular"/>
            </a:endParaRPr>
          </a:p>
          <a:p>
            <a:endParaRPr lang="en-US" altLang="ja-JP" sz="2400" b="1" dirty="0">
              <a:solidFill>
                <a:srgbClr val="333333"/>
              </a:solidFill>
              <a:latin typeface="Clarimo UD PE Regular"/>
            </a:endParaRPr>
          </a:p>
          <a:p>
            <a:r>
              <a:rPr lang="ja-JP" altLang="en-US" sz="2400" b="1" dirty="0">
                <a:solidFill>
                  <a:srgbClr val="0070C0"/>
                </a:solidFill>
                <a:latin typeface="Clarimo UD PE Regular"/>
              </a:rPr>
              <a:t>　　　　　①　説明責任</a:t>
            </a:r>
            <a:endParaRPr lang="en-US" altLang="ja-JP" sz="2400" b="1" dirty="0">
              <a:solidFill>
                <a:srgbClr val="333333"/>
              </a:solidFill>
              <a:latin typeface="Clarimo UD PE Regular"/>
            </a:endParaRPr>
          </a:p>
          <a:p>
            <a:r>
              <a:rPr lang="ja-JP" altLang="en-US" sz="2400" b="1" dirty="0">
                <a:solidFill>
                  <a:srgbClr val="0070C0"/>
                </a:solidFill>
                <a:latin typeface="Clarimo UD PE Regular"/>
              </a:rPr>
              <a:t>　　　　　②　透明性</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③　倫理的な行動</a:t>
            </a:r>
            <a:endParaRPr lang="en-US" altLang="ja-JP" sz="2400" b="1" i="0" dirty="0">
              <a:solidFill>
                <a:srgbClr val="0070C0"/>
              </a:solidFill>
              <a:effectLst/>
              <a:latin typeface="Clarimo UD PE Regular"/>
            </a:endParaRPr>
          </a:p>
          <a:p>
            <a:r>
              <a:rPr lang="ja-JP" altLang="en-US" sz="2400" b="1" dirty="0">
                <a:solidFill>
                  <a:srgbClr val="0070C0"/>
                </a:solidFill>
                <a:latin typeface="Clarimo UD PE Regular"/>
              </a:rPr>
              <a:t>　　　　　④　ステークホルダーの利害の尊重</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⑤　法の支配の尊重</a:t>
            </a:r>
            <a:endParaRPr lang="en-US" altLang="ja-JP" sz="2400" b="1" i="0" dirty="0">
              <a:solidFill>
                <a:srgbClr val="0070C0"/>
              </a:solidFill>
              <a:effectLst/>
              <a:latin typeface="Clarimo UD PE Regular"/>
            </a:endParaRPr>
          </a:p>
          <a:p>
            <a:r>
              <a:rPr lang="ja-JP" altLang="en-US" sz="2400" b="1" dirty="0">
                <a:solidFill>
                  <a:srgbClr val="0070C0"/>
                </a:solidFill>
                <a:latin typeface="Clarimo UD PE Regular"/>
              </a:rPr>
              <a:t>　　　　　⑥　国際行動規範の尊重</a:t>
            </a:r>
            <a:endParaRPr lang="en-US" altLang="ja-JP" sz="2400" b="1" dirty="0">
              <a:solidFill>
                <a:srgbClr val="0070C0"/>
              </a:solidFill>
              <a:latin typeface="Clarimo UD PE Regular"/>
            </a:endParaRPr>
          </a:p>
          <a:p>
            <a:r>
              <a:rPr lang="ja-JP" altLang="en-US" sz="2400" b="1" i="0" dirty="0">
                <a:solidFill>
                  <a:srgbClr val="0070C0"/>
                </a:solidFill>
                <a:effectLst/>
                <a:latin typeface="Clarimo UD PE Regular"/>
              </a:rPr>
              <a:t>　　　　　⑦　人権の尊重</a:t>
            </a:r>
          </a:p>
        </p:txBody>
      </p:sp>
    </p:spTree>
    <p:extLst>
      <p:ext uri="{BB962C8B-B14F-4D97-AF65-F5344CB8AC3E}">
        <p14:creationId xmlns:p14="http://schemas.microsoft.com/office/powerpoint/2010/main" val="25483175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200329"/>
          </a:xfrm>
          <a:prstGeom prst="rect">
            <a:avLst/>
          </a:prstGeom>
          <a:noFill/>
        </p:spPr>
        <p:txBody>
          <a:bodyPr wrap="square" rtlCol="0">
            <a:spAutoFit/>
          </a:bodyPr>
          <a:lstStyle/>
          <a:p>
            <a:r>
              <a:rPr lang="ja-JP" altLang="en-US" sz="2400" b="1" dirty="0">
                <a:solidFill>
                  <a:srgbClr val="FF0000"/>
                </a:solidFill>
              </a:rPr>
              <a:t>予防保全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故障に至る前に設備寿命を推定し、</a:t>
            </a:r>
            <a:r>
              <a:rPr lang="ja-JP" altLang="en-US" sz="2400" b="1" dirty="0">
                <a:solidFill>
                  <a:srgbClr val="333333"/>
                </a:solidFill>
                <a:latin typeface="Clarimo UD PE Regular"/>
              </a:rPr>
              <a:t>故障を未然に防止</a:t>
            </a:r>
            <a:r>
              <a:rPr lang="ja-JP" altLang="en-US" sz="2400" dirty="0">
                <a:solidFill>
                  <a:srgbClr val="333333"/>
                </a:solidFill>
                <a:latin typeface="Clarimo UD PE Regular"/>
              </a:rPr>
              <a:t>する保全活動のこと。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4840358" y="2872410"/>
            <a:ext cx="1739347" cy="7779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75" name="コネクタ: カギ線 74">
            <a:extLst>
              <a:ext uri="{FF2B5EF4-FFF2-40B4-BE49-F238E27FC236}">
                <a16:creationId xmlns:a16="http://schemas.microsoft.com/office/drawing/2014/main" id="{3589BC42-A000-17DD-CDCC-CF7B7BBE9FA2}"/>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77701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200329"/>
          </a:xfrm>
          <a:prstGeom prst="rect">
            <a:avLst/>
          </a:prstGeom>
          <a:noFill/>
        </p:spPr>
        <p:txBody>
          <a:bodyPr wrap="square" rtlCol="0">
            <a:spAutoFit/>
          </a:bodyPr>
          <a:lstStyle/>
          <a:p>
            <a:r>
              <a:rPr lang="ja-JP" altLang="en-US" sz="2400" b="1" dirty="0">
                <a:solidFill>
                  <a:srgbClr val="FF0000"/>
                </a:solidFill>
              </a:rPr>
              <a:t>定期保全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従来の故障記録を基に周期を定め、</a:t>
            </a:r>
            <a:r>
              <a:rPr lang="ja-JP" altLang="en-US" sz="2400" b="1" dirty="0">
                <a:solidFill>
                  <a:srgbClr val="333333"/>
                </a:solidFill>
                <a:latin typeface="Clarimo UD PE Regular"/>
              </a:rPr>
              <a:t>定期的</a:t>
            </a:r>
            <a:r>
              <a:rPr lang="ja-JP" altLang="en-US" sz="2400" dirty="0">
                <a:solidFill>
                  <a:srgbClr val="333333"/>
                </a:solidFill>
                <a:latin typeface="Clarimo UD PE Regular"/>
              </a:rPr>
              <a:t>に行う保全活動のこと。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9516722" y="2837664"/>
            <a:ext cx="1739347" cy="7779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F984AE-6E98-3C36-722E-50BEFD5B74D7}"/>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21653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569660"/>
          </a:xfrm>
          <a:prstGeom prst="rect">
            <a:avLst/>
          </a:prstGeom>
          <a:noFill/>
        </p:spPr>
        <p:txBody>
          <a:bodyPr wrap="square" rtlCol="0">
            <a:spAutoFit/>
          </a:bodyPr>
          <a:lstStyle/>
          <a:p>
            <a:r>
              <a:rPr lang="ja-JP" altLang="en-US" sz="2400" b="1" dirty="0">
                <a:solidFill>
                  <a:srgbClr val="FF0000"/>
                </a:solidFill>
              </a:rPr>
              <a:t>予知保全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設備の劣化傾向を診断・管理し、</a:t>
            </a:r>
            <a:r>
              <a:rPr lang="ja-JP" altLang="en-US" sz="2400" b="1" dirty="0">
                <a:solidFill>
                  <a:srgbClr val="333333"/>
                </a:solidFill>
                <a:latin typeface="Clarimo UD PE Regular"/>
              </a:rPr>
              <a:t>故障に至る前の最適な時期</a:t>
            </a:r>
            <a:r>
              <a:rPr lang="ja-JP" altLang="en-US" sz="2400" dirty="0">
                <a:solidFill>
                  <a:srgbClr val="333333"/>
                </a:solidFill>
                <a:latin typeface="Clarimo UD PE Regular"/>
              </a:rPr>
              <a:t>に対策を行う保全活動のこと。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9526660" y="3728799"/>
            <a:ext cx="1739347" cy="77799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7F3DB4-BC22-7F18-D6F3-034E181F1A90}"/>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091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569660"/>
          </a:xfrm>
          <a:prstGeom prst="rect">
            <a:avLst/>
          </a:prstGeom>
          <a:noFill/>
        </p:spPr>
        <p:txBody>
          <a:bodyPr wrap="square" rtlCol="0">
            <a:spAutoFit/>
          </a:bodyPr>
          <a:lstStyle/>
          <a:p>
            <a:r>
              <a:rPr lang="ja-JP" altLang="en-US" sz="2400" b="1" dirty="0">
                <a:solidFill>
                  <a:srgbClr val="FF0000"/>
                </a:solidFill>
              </a:rPr>
              <a:t>状態基準保全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生産設備や装置、各部品の状態や稼働状況を基準とし、</a:t>
            </a:r>
            <a:r>
              <a:rPr lang="ja-JP" altLang="en-US" sz="2400" b="1" dirty="0">
                <a:solidFill>
                  <a:srgbClr val="333333"/>
                </a:solidFill>
                <a:latin typeface="Clarimo UD PE Regular"/>
              </a:rPr>
              <a:t>劣化状況に応じて</a:t>
            </a:r>
            <a:r>
              <a:rPr lang="ja-JP" altLang="en-US" sz="2400" dirty="0">
                <a:solidFill>
                  <a:srgbClr val="333333"/>
                </a:solidFill>
                <a:latin typeface="Clarimo UD PE Regular"/>
              </a:rPr>
              <a:t>行う保全活動のこと。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6962360" y="4038128"/>
            <a:ext cx="2158446" cy="7289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7F3DB4-BC22-7F18-D6F3-034E181F1A90}"/>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37825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5700" y="1272488"/>
            <a:ext cx="10439992" cy="1200329"/>
          </a:xfrm>
          <a:prstGeom prst="rect">
            <a:avLst/>
          </a:prstGeom>
          <a:noFill/>
        </p:spPr>
        <p:txBody>
          <a:bodyPr wrap="square" rtlCol="0">
            <a:spAutoFit/>
          </a:bodyPr>
          <a:lstStyle/>
          <a:p>
            <a:r>
              <a:rPr lang="ja-JP" altLang="en-US" sz="2400" b="1" dirty="0">
                <a:solidFill>
                  <a:srgbClr val="FF0000"/>
                </a:solidFill>
              </a:rPr>
              <a:t>事後保全</a:t>
            </a:r>
            <a:endParaRPr lang="en-US" altLang="ja-JP" sz="2400" b="1" dirty="0">
              <a:solidFill>
                <a:srgbClr val="FF0000"/>
              </a:solidFill>
            </a:endParaRPr>
          </a:p>
          <a:p>
            <a:endParaRPr lang="en-US" altLang="ja-JP" sz="2400" b="1" dirty="0">
              <a:solidFill>
                <a:srgbClr val="FF0000"/>
              </a:solidFill>
              <a:latin typeface="Clarimo UD PE Regular"/>
            </a:endParaRPr>
          </a:p>
          <a:p>
            <a:r>
              <a:rPr lang="ja-JP" altLang="en-US" sz="2400" dirty="0">
                <a:solidFill>
                  <a:srgbClr val="333333"/>
                </a:solidFill>
                <a:latin typeface="Clarimo UD PE Regular"/>
              </a:rPr>
              <a:t>設備に</a:t>
            </a:r>
            <a:r>
              <a:rPr lang="ja-JP" altLang="en-US" sz="2400" b="1" dirty="0">
                <a:solidFill>
                  <a:srgbClr val="333333"/>
                </a:solidFill>
                <a:latin typeface="Clarimo UD PE Regular"/>
              </a:rPr>
              <a:t>故障が発生した時点</a:t>
            </a:r>
            <a:r>
              <a:rPr lang="ja-JP" altLang="en-US" sz="2400" dirty="0">
                <a:solidFill>
                  <a:srgbClr val="333333"/>
                </a:solidFill>
                <a:latin typeface="Clarimo UD PE Regular"/>
              </a:rPr>
              <a:t>で補修する保全活動のこと。</a:t>
            </a:r>
            <a:endParaRPr lang="en-US" altLang="ja-JP" sz="2400" dirty="0">
              <a:solidFill>
                <a:srgbClr val="333333"/>
              </a:solidFill>
              <a:latin typeface="Clarimo UD PE Regular"/>
            </a:endParaRPr>
          </a:p>
        </p:txBody>
      </p:sp>
      <p:sp>
        <p:nvSpPr>
          <p:cNvPr id="2" name="フローチャート: 代替処理 1">
            <a:extLst>
              <a:ext uri="{FF2B5EF4-FFF2-40B4-BE49-F238E27FC236}">
                <a16:creationId xmlns:a16="http://schemas.microsoft.com/office/drawing/2014/main" id="{AA5EC7D4-9E42-529F-A5C2-F06D342F8A54}"/>
              </a:ext>
            </a:extLst>
          </p:cNvPr>
          <p:cNvSpPr/>
          <p:nvPr/>
        </p:nvSpPr>
        <p:spPr>
          <a:xfrm>
            <a:off x="2920448"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維持活動</a:t>
            </a:r>
            <a:endParaRPr kumimoji="1" lang="ja-JP" altLang="en-US" sz="2000" b="1" dirty="0"/>
          </a:p>
        </p:txBody>
      </p:sp>
      <p:sp>
        <p:nvSpPr>
          <p:cNvPr id="3" name="フローチャート: 代替処理 2">
            <a:extLst>
              <a:ext uri="{FF2B5EF4-FFF2-40B4-BE49-F238E27FC236}">
                <a16:creationId xmlns:a16="http://schemas.microsoft.com/office/drawing/2014/main" id="{69A7A71E-3973-E46E-8562-78A3C21C192B}"/>
              </a:ext>
            </a:extLst>
          </p:cNvPr>
          <p:cNvSpPr/>
          <p:nvPr/>
        </p:nvSpPr>
        <p:spPr>
          <a:xfrm>
            <a:off x="4953001" y="302255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予防保全</a:t>
            </a:r>
          </a:p>
        </p:txBody>
      </p:sp>
      <p:sp>
        <p:nvSpPr>
          <p:cNvPr id="5" name="フローチャート: 代替処理 4">
            <a:extLst>
              <a:ext uri="{FF2B5EF4-FFF2-40B4-BE49-F238E27FC236}">
                <a16:creationId xmlns:a16="http://schemas.microsoft.com/office/drawing/2014/main" id="{52697AB7-D0B6-A4E5-6818-D66729BC4143}"/>
              </a:ext>
            </a:extLst>
          </p:cNvPr>
          <p:cNvSpPr/>
          <p:nvPr/>
        </p:nvSpPr>
        <p:spPr>
          <a:xfrm>
            <a:off x="4953001" y="3912236"/>
            <a:ext cx="1497496" cy="427382"/>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事後</a:t>
            </a:r>
            <a:r>
              <a:rPr kumimoji="1" lang="ja-JP" altLang="en-US" sz="2000" b="1" dirty="0"/>
              <a:t>保全</a:t>
            </a:r>
          </a:p>
        </p:txBody>
      </p:sp>
      <p:sp>
        <p:nvSpPr>
          <p:cNvPr id="6" name="フローチャート: 代替処理 5">
            <a:extLst>
              <a:ext uri="{FF2B5EF4-FFF2-40B4-BE49-F238E27FC236}">
                <a16:creationId xmlns:a16="http://schemas.microsoft.com/office/drawing/2014/main" id="{E546E4A2-F0D5-6C0D-C52A-A1F3A7F43C07}"/>
              </a:ext>
            </a:extLst>
          </p:cNvPr>
          <p:cNvSpPr/>
          <p:nvPr/>
        </p:nvSpPr>
        <p:spPr>
          <a:xfrm>
            <a:off x="7053474" y="3022556"/>
            <a:ext cx="1961321"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時間計画</a:t>
            </a:r>
            <a:r>
              <a:rPr kumimoji="1" lang="ja-JP" altLang="en-US" sz="2000" b="1" dirty="0"/>
              <a:t>保全</a:t>
            </a:r>
          </a:p>
        </p:txBody>
      </p:sp>
      <p:sp>
        <p:nvSpPr>
          <p:cNvPr id="7" name="フローチャート: 代替処理 6">
            <a:extLst>
              <a:ext uri="{FF2B5EF4-FFF2-40B4-BE49-F238E27FC236}">
                <a16:creationId xmlns:a16="http://schemas.microsoft.com/office/drawing/2014/main" id="{FE65FDBF-A8CB-9C56-6CC0-866F9417CA3E}"/>
              </a:ext>
            </a:extLst>
          </p:cNvPr>
          <p:cNvSpPr/>
          <p:nvPr/>
        </p:nvSpPr>
        <p:spPr>
          <a:xfrm>
            <a:off x="7053473" y="4213431"/>
            <a:ext cx="1961321" cy="427382"/>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ja-JP" altLang="en-US" sz="2000" b="1" dirty="0"/>
              <a:t>状態基準</a:t>
            </a:r>
            <a:r>
              <a:rPr kumimoji="1" lang="ja-JP" altLang="en-US" sz="2000" b="1" dirty="0"/>
              <a:t>保全</a:t>
            </a:r>
          </a:p>
        </p:txBody>
      </p:sp>
      <p:cxnSp>
        <p:nvCxnSpPr>
          <p:cNvPr id="9" name="直線矢印コネクタ 8">
            <a:extLst>
              <a:ext uri="{FF2B5EF4-FFF2-40B4-BE49-F238E27FC236}">
                <a16:creationId xmlns:a16="http://schemas.microsoft.com/office/drawing/2014/main" id="{4022BA18-D0A5-4588-76FB-6BC53E378779}"/>
              </a:ext>
            </a:extLst>
          </p:cNvPr>
          <p:cNvCxnSpPr>
            <a:cxnSpLocks/>
            <a:stCxn id="2" idx="3"/>
            <a:endCxn id="3" idx="1"/>
          </p:cNvCxnSpPr>
          <p:nvPr/>
        </p:nvCxnSpPr>
        <p:spPr>
          <a:xfrm flipV="1">
            <a:off x="4368248" y="3236247"/>
            <a:ext cx="584753" cy="4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9B23292-7725-41C4-055D-84732D8B2F6F}"/>
              </a:ext>
            </a:extLst>
          </p:cNvPr>
          <p:cNvCxnSpPr>
            <a:cxnSpLocks/>
            <a:stCxn id="3" idx="3"/>
            <a:endCxn id="6" idx="1"/>
          </p:cNvCxnSpPr>
          <p:nvPr/>
        </p:nvCxnSpPr>
        <p:spPr>
          <a:xfrm>
            <a:off x="6450497" y="3236247"/>
            <a:ext cx="6029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142C9B71-CF6F-E4F8-7F4F-3F8944F1616E}"/>
              </a:ext>
            </a:extLst>
          </p:cNvPr>
          <p:cNvCxnSpPr>
            <a:cxnSpLocks/>
            <a:stCxn id="3" idx="3"/>
            <a:endCxn id="7" idx="1"/>
          </p:cNvCxnSpPr>
          <p:nvPr/>
        </p:nvCxnSpPr>
        <p:spPr>
          <a:xfrm>
            <a:off x="6450497" y="3236247"/>
            <a:ext cx="602976" cy="119087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87A690C9-3EB3-07B9-63F5-ABE953D8C94B}"/>
              </a:ext>
            </a:extLst>
          </p:cNvPr>
          <p:cNvCxnSpPr>
            <a:cxnSpLocks/>
            <a:stCxn id="2" idx="3"/>
            <a:endCxn id="5" idx="1"/>
          </p:cNvCxnSpPr>
          <p:nvPr/>
        </p:nvCxnSpPr>
        <p:spPr>
          <a:xfrm>
            <a:off x="4368248" y="3240267"/>
            <a:ext cx="584753" cy="8856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フローチャート: 代替処理 20">
            <a:extLst>
              <a:ext uri="{FF2B5EF4-FFF2-40B4-BE49-F238E27FC236}">
                <a16:creationId xmlns:a16="http://schemas.microsoft.com/office/drawing/2014/main" id="{8DF54EFA-4543-9A85-AA73-87384028D8E0}"/>
              </a:ext>
            </a:extLst>
          </p:cNvPr>
          <p:cNvSpPr/>
          <p:nvPr/>
        </p:nvSpPr>
        <p:spPr>
          <a:xfrm>
            <a:off x="2920448" y="4553436"/>
            <a:ext cx="1447800"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改善活動</a:t>
            </a:r>
            <a:endParaRPr kumimoji="1" lang="ja-JP" altLang="en-US" sz="2000" b="1" dirty="0"/>
          </a:p>
        </p:txBody>
      </p:sp>
      <p:sp>
        <p:nvSpPr>
          <p:cNvPr id="24" name="フローチャート: 代替処理 23">
            <a:extLst>
              <a:ext uri="{FF2B5EF4-FFF2-40B4-BE49-F238E27FC236}">
                <a16:creationId xmlns:a16="http://schemas.microsoft.com/office/drawing/2014/main" id="{4DFDF52A-F1D2-0F11-9195-4B458E828E95}"/>
              </a:ext>
            </a:extLst>
          </p:cNvPr>
          <p:cNvSpPr/>
          <p:nvPr/>
        </p:nvSpPr>
        <p:spPr>
          <a:xfrm>
            <a:off x="4953001" y="455343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改良保全</a:t>
            </a:r>
            <a:endParaRPr kumimoji="1" lang="ja-JP" altLang="en-US" sz="2000" b="1" dirty="0"/>
          </a:p>
        </p:txBody>
      </p:sp>
      <p:sp>
        <p:nvSpPr>
          <p:cNvPr id="25" name="フローチャート: 代替処理 24">
            <a:extLst>
              <a:ext uri="{FF2B5EF4-FFF2-40B4-BE49-F238E27FC236}">
                <a16:creationId xmlns:a16="http://schemas.microsoft.com/office/drawing/2014/main" id="{67E737BF-28E1-DEA5-9E11-84A367A610A1}"/>
              </a:ext>
            </a:extLst>
          </p:cNvPr>
          <p:cNvSpPr/>
          <p:nvPr/>
        </p:nvSpPr>
        <p:spPr>
          <a:xfrm>
            <a:off x="4953001" y="5190616"/>
            <a:ext cx="1497496" cy="427382"/>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ja-JP" altLang="en-US" sz="2000" b="1" dirty="0"/>
              <a:t>保全予防</a:t>
            </a:r>
            <a:endParaRPr kumimoji="1" lang="ja-JP" altLang="en-US" sz="2000" b="1" dirty="0"/>
          </a:p>
        </p:txBody>
      </p:sp>
      <p:cxnSp>
        <p:nvCxnSpPr>
          <p:cNvPr id="26" name="コネクタ: カギ線 25">
            <a:extLst>
              <a:ext uri="{FF2B5EF4-FFF2-40B4-BE49-F238E27FC236}">
                <a16:creationId xmlns:a16="http://schemas.microsoft.com/office/drawing/2014/main" id="{17CACC42-287F-177F-EDD5-DDE3A5DA650E}"/>
              </a:ext>
            </a:extLst>
          </p:cNvPr>
          <p:cNvCxnSpPr>
            <a:cxnSpLocks/>
            <a:stCxn id="21" idx="3"/>
            <a:endCxn id="25" idx="1"/>
          </p:cNvCxnSpPr>
          <p:nvPr/>
        </p:nvCxnSpPr>
        <p:spPr>
          <a:xfrm>
            <a:off x="4368248" y="4767127"/>
            <a:ext cx="584753" cy="637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A548865D-4829-82B1-1396-E8776F584B5B}"/>
              </a:ext>
            </a:extLst>
          </p:cNvPr>
          <p:cNvCxnSpPr>
            <a:cxnSpLocks/>
            <a:stCxn id="21" idx="3"/>
            <a:endCxn id="24" idx="1"/>
          </p:cNvCxnSpPr>
          <p:nvPr/>
        </p:nvCxnSpPr>
        <p:spPr>
          <a:xfrm>
            <a:off x="4368248" y="4767127"/>
            <a:ext cx="5847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フローチャート: 代替処理 32">
            <a:extLst>
              <a:ext uri="{FF2B5EF4-FFF2-40B4-BE49-F238E27FC236}">
                <a16:creationId xmlns:a16="http://schemas.microsoft.com/office/drawing/2014/main" id="{ADFA220B-528C-02C8-BAC4-555C1ED0F260}"/>
              </a:ext>
            </a:extLst>
          </p:cNvPr>
          <p:cNvSpPr/>
          <p:nvPr/>
        </p:nvSpPr>
        <p:spPr>
          <a:xfrm>
            <a:off x="1131404" y="3026576"/>
            <a:ext cx="1447800"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保全活動</a:t>
            </a:r>
            <a:endParaRPr kumimoji="1" lang="ja-JP" altLang="en-US" sz="2000" b="1" dirty="0"/>
          </a:p>
        </p:txBody>
      </p:sp>
      <p:cxnSp>
        <p:nvCxnSpPr>
          <p:cNvPr id="35" name="直線矢印コネクタ 34">
            <a:extLst>
              <a:ext uri="{FF2B5EF4-FFF2-40B4-BE49-F238E27FC236}">
                <a16:creationId xmlns:a16="http://schemas.microsoft.com/office/drawing/2014/main" id="{4268AD7D-5CD9-8172-C5E6-10557C71305F}"/>
              </a:ext>
            </a:extLst>
          </p:cNvPr>
          <p:cNvCxnSpPr>
            <a:cxnSpLocks/>
            <a:stCxn id="33" idx="3"/>
            <a:endCxn id="2" idx="1"/>
          </p:cNvCxnSpPr>
          <p:nvPr/>
        </p:nvCxnSpPr>
        <p:spPr>
          <a:xfrm>
            <a:off x="2579204" y="3240267"/>
            <a:ext cx="3412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フローチャート: 代替処理 65">
            <a:extLst>
              <a:ext uri="{FF2B5EF4-FFF2-40B4-BE49-F238E27FC236}">
                <a16:creationId xmlns:a16="http://schemas.microsoft.com/office/drawing/2014/main" id="{878A4EAA-A443-AB06-B5AC-C581F214033E}"/>
              </a:ext>
            </a:extLst>
          </p:cNvPr>
          <p:cNvSpPr/>
          <p:nvPr/>
        </p:nvSpPr>
        <p:spPr>
          <a:xfrm>
            <a:off x="9647585" y="3012968"/>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定期</a:t>
            </a:r>
            <a:r>
              <a:rPr kumimoji="1" lang="ja-JP" altLang="en-US" sz="2000" b="1" dirty="0"/>
              <a:t>保全</a:t>
            </a:r>
          </a:p>
        </p:txBody>
      </p:sp>
      <p:sp>
        <p:nvSpPr>
          <p:cNvPr id="67" name="フローチャート: 代替処理 66">
            <a:extLst>
              <a:ext uri="{FF2B5EF4-FFF2-40B4-BE49-F238E27FC236}">
                <a16:creationId xmlns:a16="http://schemas.microsoft.com/office/drawing/2014/main" id="{C0E4A335-64E1-C72F-1AA0-5FA4FE366173}"/>
              </a:ext>
            </a:extLst>
          </p:cNvPr>
          <p:cNvSpPr/>
          <p:nvPr/>
        </p:nvSpPr>
        <p:spPr>
          <a:xfrm>
            <a:off x="9647585" y="3912236"/>
            <a:ext cx="1497496" cy="42738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予知保全</a:t>
            </a:r>
          </a:p>
        </p:txBody>
      </p:sp>
      <p:cxnSp>
        <p:nvCxnSpPr>
          <p:cNvPr id="68" name="直線矢印コネクタ 67">
            <a:extLst>
              <a:ext uri="{FF2B5EF4-FFF2-40B4-BE49-F238E27FC236}">
                <a16:creationId xmlns:a16="http://schemas.microsoft.com/office/drawing/2014/main" id="{9B3402A3-7C86-2625-A8B0-222DDD29CB73}"/>
              </a:ext>
            </a:extLst>
          </p:cNvPr>
          <p:cNvCxnSpPr>
            <a:cxnSpLocks/>
            <a:stCxn id="6" idx="3"/>
            <a:endCxn id="66" idx="1"/>
          </p:cNvCxnSpPr>
          <p:nvPr/>
        </p:nvCxnSpPr>
        <p:spPr>
          <a:xfrm flipV="1">
            <a:off x="9014795" y="3226659"/>
            <a:ext cx="632790" cy="95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コネクタ: カギ線 70">
            <a:extLst>
              <a:ext uri="{FF2B5EF4-FFF2-40B4-BE49-F238E27FC236}">
                <a16:creationId xmlns:a16="http://schemas.microsoft.com/office/drawing/2014/main" id="{B66BD0FA-ED27-6E71-967A-731073CDC07B}"/>
              </a:ext>
            </a:extLst>
          </p:cNvPr>
          <p:cNvCxnSpPr>
            <a:cxnSpLocks/>
            <a:stCxn id="6" idx="3"/>
            <a:endCxn id="67" idx="1"/>
          </p:cNvCxnSpPr>
          <p:nvPr/>
        </p:nvCxnSpPr>
        <p:spPr>
          <a:xfrm>
            <a:off x="9014795" y="3236247"/>
            <a:ext cx="632790" cy="88968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正方形/長方形 73">
            <a:extLst>
              <a:ext uri="{FF2B5EF4-FFF2-40B4-BE49-F238E27FC236}">
                <a16:creationId xmlns:a16="http://schemas.microsoft.com/office/drawing/2014/main" id="{736C2552-58EF-CA06-2239-7D4AF83BE561}"/>
              </a:ext>
            </a:extLst>
          </p:cNvPr>
          <p:cNvSpPr/>
          <p:nvPr/>
        </p:nvSpPr>
        <p:spPr>
          <a:xfrm>
            <a:off x="4832076" y="3805263"/>
            <a:ext cx="1777446" cy="65167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 name="コネクタ: カギ線 7">
            <a:extLst>
              <a:ext uri="{FF2B5EF4-FFF2-40B4-BE49-F238E27FC236}">
                <a16:creationId xmlns:a16="http://schemas.microsoft.com/office/drawing/2014/main" id="{087F3DB4-BC22-7F18-D6F3-034E181F1A90}"/>
              </a:ext>
            </a:extLst>
          </p:cNvPr>
          <p:cNvCxnSpPr>
            <a:cxnSpLocks/>
            <a:stCxn id="33" idx="3"/>
            <a:endCxn id="21" idx="1"/>
          </p:cNvCxnSpPr>
          <p:nvPr/>
        </p:nvCxnSpPr>
        <p:spPr>
          <a:xfrm>
            <a:off x="2579204" y="3240267"/>
            <a:ext cx="341244" cy="15268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64167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4626</Words>
  <Application>Microsoft Office PowerPoint</Application>
  <PresentationFormat>ワイド画面</PresentationFormat>
  <Paragraphs>667</Paragraphs>
  <Slides>101</Slides>
  <Notes>0</Notes>
  <HiddenSlides>0</HiddenSlides>
  <MMClips>0</MMClips>
  <ScaleCrop>false</ScaleCrop>
  <HeadingPairs>
    <vt:vector size="6" baseType="variant">
      <vt:variant>
        <vt:lpstr>使用されているフォント</vt:lpstr>
      </vt:variant>
      <vt:variant>
        <vt:i4>7</vt:i4>
      </vt:variant>
      <vt:variant>
        <vt:lpstr>テーマ</vt:lpstr>
      </vt:variant>
      <vt:variant>
        <vt:i4>1</vt:i4>
      </vt:variant>
      <vt:variant>
        <vt:lpstr>スライド タイトル</vt:lpstr>
      </vt:variant>
      <vt:variant>
        <vt:i4>101</vt:i4>
      </vt:variant>
    </vt:vector>
  </HeadingPairs>
  <TitlesOfParts>
    <vt:vector size="109" baseType="lpstr">
      <vt:lpstr>Clarimo UD PE Regular</vt:lpstr>
      <vt:lpstr>Google Sans</vt:lpstr>
      <vt:lpstr>Noto Sans JP</vt:lpstr>
      <vt:lpstr>けいふぉんと</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384</cp:revision>
  <dcterms:created xsi:type="dcterms:W3CDTF">2023-10-19T04:21:29Z</dcterms:created>
  <dcterms:modified xsi:type="dcterms:W3CDTF">2024-06-20T07:42:31Z</dcterms:modified>
</cp:coreProperties>
</file>